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7" r:id="rId3"/>
    <p:sldMasterId id="2147483700" r:id="rId4"/>
    <p:sldMasterId id="2147483713" r:id="rId5"/>
  </p:sldMasterIdLst>
  <p:notesMasterIdLst>
    <p:notesMasterId r:id="rId40"/>
  </p:notesMasterIdLst>
  <p:handoutMasterIdLst>
    <p:handoutMasterId r:id="rId41"/>
  </p:handoutMasterIdLst>
  <p:sldIdLst>
    <p:sldId id="402" r:id="rId6"/>
    <p:sldId id="434" r:id="rId7"/>
    <p:sldId id="405" r:id="rId8"/>
    <p:sldId id="406" r:id="rId9"/>
    <p:sldId id="408" r:id="rId10"/>
    <p:sldId id="409" r:id="rId11"/>
    <p:sldId id="410" r:id="rId12"/>
    <p:sldId id="411" r:id="rId13"/>
    <p:sldId id="412" r:id="rId14"/>
    <p:sldId id="413" r:id="rId15"/>
    <p:sldId id="414" r:id="rId16"/>
    <p:sldId id="415" r:id="rId17"/>
    <p:sldId id="416" r:id="rId18"/>
    <p:sldId id="417" r:id="rId19"/>
    <p:sldId id="418" r:id="rId20"/>
    <p:sldId id="419" r:id="rId21"/>
    <p:sldId id="420" r:id="rId22"/>
    <p:sldId id="421" r:id="rId23"/>
    <p:sldId id="422" r:id="rId24"/>
    <p:sldId id="423" r:id="rId25"/>
    <p:sldId id="426" r:id="rId26"/>
    <p:sldId id="394" r:id="rId27"/>
    <p:sldId id="396" r:id="rId28"/>
    <p:sldId id="397" r:id="rId29"/>
    <p:sldId id="427" r:id="rId30"/>
    <p:sldId id="428" r:id="rId31"/>
    <p:sldId id="429" r:id="rId32"/>
    <p:sldId id="430" r:id="rId33"/>
    <p:sldId id="431" r:id="rId34"/>
    <p:sldId id="432" r:id="rId35"/>
    <p:sldId id="433" r:id="rId36"/>
    <p:sldId id="399" r:id="rId37"/>
    <p:sldId id="403" r:id="rId38"/>
    <p:sldId id="404" r:id="rId39"/>
  </p:sldIdLst>
  <p:sldSz cx="9144000" cy="6858000" type="screen4x3"/>
  <p:notesSz cx="9944100" cy="6805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9" autoAdjust="0"/>
    <p:restoredTop sz="85327" autoAdjust="0"/>
  </p:normalViewPr>
  <p:slideViewPr>
    <p:cSldViewPr>
      <p:cViewPr varScale="1">
        <p:scale>
          <a:sx n="93" d="100"/>
          <a:sy n="93" d="100"/>
        </p:scale>
        <p:origin x="-15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2689" y="0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1BEE0-4F66-46CF-B74E-537C4B2E9AA3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464151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2689" y="6464151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2B75D-E593-4446-8FE9-DCE064C13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11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32689" y="0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4A144-3F21-44CB-9EFA-B0FB8DF4EE53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73425" y="511175"/>
            <a:ext cx="3400425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4411" y="3232667"/>
            <a:ext cx="7955279" cy="30625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6464151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32689" y="6464151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A4162-F850-4071-B696-CA1B41D0187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412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136196" name="Slide Number Placeholder 3"/>
          <p:cNvSpPr txBox="1">
            <a:spLocks noGrp="1"/>
          </p:cNvSpPr>
          <p:nvPr/>
        </p:nvSpPr>
        <p:spPr bwMode="auto">
          <a:xfrm>
            <a:off x="5632674" y="6464409"/>
            <a:ext cx="4309112" cy="340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907" tIns="48453" rIns="96907" bIns="48453" anchor="b"/>
          <a:lstStyle/>
          <a:p>
            <a:pPr algn="r" defTabSz="457200"/>
            <a:fld id="{072C20D7-FE39-47FF-920E-AB72B62F6964}" type="slidenum">
              <a:rPr lang="en-GB" sz="1400">
                <a:solidFill>
                  <a:prstClr val="black"/>
                </a:solidFill>
              </a:rPr>
              <a:pPr algn="r" defTabSz="457200"/>
              <a:t>1</a:t>
            </a:fld>
            <a:endParaRPr lang="en-GB" sz="14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19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20</a:t>
            </a:fld>
            <a:endParaRPr lang="en-GB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23</a:t>
            </a:fld>
            <a:endParaRPr lang="en-GB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24</a:t>
            </a:fld>
            <a:endParaRPr lang="en-GB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25</a:t>
            </a:fld>
            <a:endParaRPr lang="en-GB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26</a:t>
            </a:fld>
            <a:endParaRPr lang="en-GB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27</a:t>
            </a:fld>
            <a:endParaRPr lang="en-GB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28</a:t>
            </a:fld>
            <a:endParaRPr lang="en-GB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29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30</a:t>
            </a:fld>
            <a:endParaRPr lang="en-GB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31</a:t>
            </a:fld>
            <a:endParaRPr lang="en-GB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32</a:t>
            </a:fld>
            <a:endParaRPr lang="en-GB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A4162-F850-4071-B696-CA1B41D01879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74178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A4162-F850-4071-B696-CA1B41D01879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796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143116"/>
            <a:ext cx="8285168" cy="4000528"/>
          </a:xfrm>
          <a:prstGeom prst="rect">
            <a:avLst/>
          </a:prstGeom>
        </p:spPr>
        <p:txBody>
          <a:bodyPr/>
          <a:lstStyle>
            <a:lvl1pPr>
              <a:defRPr sz="2000" b="0">
                <a:latin typeface="Arial" pitchFamily="34" charset="0"/>
                <a:cs typeface="Arial" pitchFamily="34" charset="0"/>
              </a:defRPr>
            </a:lvl1pPr>
            <a:lvl2pPr>
              <a:defRPr sz="1800" b="0">
                <a:latin typeface="Arial" pitchFamily="34" charset="0"/>
                <a:cs typeface="Arial" pitchFamily="34" charset="0"/>
              </a:defRPr>
            </a:lvl2pPr>
            <a:lvl3pPr>
              <a:defRPr sz="1800" b="0">
                <a:latin typeface="Arial" pitchFamily="34" charset="0"/>
                <a:cs typeface="Arial" pitchFamily="34" charset="0"/>
              </a:defRPr>
            </a:lvl3pPr>
            <a:lvl4pPr>
              <a:defRPr b="0">
                <a:latin typeface="Arial" pitchFamily="34" charset="0"/>
                <a:cs typeface="Arial" pitchFamily="34" charset="0"/>
              </a:defRPr>
            </a:lvl4pPr>
            <a:lvl5pPr>
              <a:defRPr b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85725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426E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endParaRPr lang="cs-CZ" sz="1200" kern="1200">
              <a:solidFill>
                <a:srgbClr val="898989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fld id="{96671562-9208-47ED-BD0E-D182729CDF48}" type="slidenum">
              <a:rPr lang="cs-CZ" sz="1200" kern="1200">
                <a:solidFill>
                  <a:srgbClr val="898989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20000"/>
                </a:spcBef>
                <a:spcAft>
                  <a:spcPct val="0"/>
                </a:spcAft>
                <a:buClr>
                  <a:prstClr val="black"/>
                </a:buClr>
                <a:defRPr/>
              </a:pPr>
              <a:t>‹#›</a:t>
            </a:fld>
            <a:endParaRPr lang="cs-CZ" sz="1200" kern="1200">
              <a:solidFill>
                <a:srgbClr val="898989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32"/>
            <a:ext cx="6019800" cy="52689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endParaRPr lang="cs-CZ" sz="1200" kern="1200">
              <a:solidFill>
                <a:srgbClr val="898989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fld id="{BD7E406E-46DB-4E06-94CA-AE8B7B05C0A5}" type="slidenum">
              <a:rPr lang="cs-CZ" sz="1200" kern="1200">
                <a:solidFill>
                  <a:srgbClr val="898989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20000"/>
                </a:spcBef>
                <a:spcAft>
                  <a:spcPct val="0"/>
                </a:spcAft>
                <a:buClr>
                  <a:prstClr val="black"/>
                </a:buClr>
                <a:defRPr/>
              </a:pPr>
              <a:t>‹#›</a:t>
            </a:fld>
            <a:endParaRPr lang="cs-CZ" sz="1200" kern="1200">
              <a:solidFill>
                <a:srgbClr val="898989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994" y="2643182"/>
            <a:ext cx="8229600" cy="1928826"/>
          </a:xfrm>
          <a:prstGeom prst="rect">
            <a:avLst/>
          </a:prstGeom>
        </p:spPr>
        <p:txBody>
          <a:bodyPr/>
          <a:lstStyle>
            <a:lvl1pPr>
              <a:defRPr sz="3200" baseline="0"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143116"/>
            <a:ext cx="8285168" cy="4000528"/>
          </a:xfrm>
          <a:prstGeom prst="rect">
            <a:avLst/>
          </a:prstGeom>
        </p:spPr>
        <p:txBody>
          <a:bodyPr/>
          <a:lstStyle>
            <a:lvl1pPr>
              <a:buClr>
                <a:srgbClr val="DD6909"/>
              </a:buClr>
              <a:buFont typeface="Arial" pitchFamily="34" charset="0"/>
              <a:buChar char="/"/>
              <a:defRPr sz="2000" b="0">
                <a:latin typeface="Arial" pitchFamily="34" charset="0"/>
                <a:cs typeface="Arial" pitchFamily="34" charset="0"/>
              </a:defRPr>
            </a:lvl1pPr>
            <a:lvl2pPr>
              <a:buClr>
                <a:srgbClr val="DD6909"/>
              </a:buClr>
              <a:buFont typeface="Arial" pitchFamily="34" charset="0"/>
              <a:buChar char="&gt;"/>
              <a:defRPr sz="1800" b="0">
                <a:latin typeface="Arial" pitchFamily="34" charset="0"/>
                <a:cs typeface="Arial" pitchFamily="34" charset="0"/>
              </a:defRPr>
            </a:lvl2pPr>
            <a:lvl3pPr>
              <a:buClr>
                <a:srgbClr val="DD6909"/>
              </a:buClr>
              <a:defRPr sz="1800" b="0">
                <a:latin typeface="Arial" pitchFamily="34" charset="0"/>
                <a:cs typeface="Arial" pitchFamily="34" charset="0"/>
              </a:defRPr>
            </a:lvl3pPr>
            <a:lvl4pPr>
              <a:buClr>
                <a:srgbClr val="DD6909"/>
              </a:buClr>
              <a:defRPr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DD6909"/>
              </a:buClr>
              <a:defRPr b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83600" cy="857256"/>
          </a:xfrm>
          <a:prstGeom prst="rect">
            <a:avLst/>
          </a:prstGeom>
        </p:spPr>
        <p:txBody>
          <a:bodyPr tIns="144000" rIns="90000"/>
          <a:lstStyle>
            <a:lvl1pPr>
              <a:defRPr sz="2800">
                <a:solidFill>
                  <a:srgbClr val="00426E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rgbClr val="00426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cs-CZ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endParaRPr lang="cs-CZ" sz="1200" dirty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fld id="{B202E6C1-3639-48DA-936E-9071CFA8DAD7}" type="slidenum">
              <a:rPr lang="cs-CZ" sz="1200">
                <a:solidFill>
                  <a:srgbClr val="898989"/>
                </a:solidFill>
                <a:latin typeface="Arial" charset="0"/>
              </a:rPr>
              <a:pPr algn="r" fontAlgn="base">
                <a:spcBef>
                  <a:spcPct val="20000"/>
                </a:spcBef>
                <a:spcAft>
                  <a:spcPct val="0"/>
                </a:spcAft>
                <a:buClr>
                  <a:prstClr val="black"/>
                </a:buClr>
                <a:defRPr/>
              </a:pPr>
              <a:t>‹#›</a:t>
            </a:fld>
            <a:endParaRPr lang="cs-CZ" sz="1200" dirty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endParaRPr lang="cs-CZ" sz="1200" dirty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fld id="{B877D561-789F-4A92-9EC7-2F877E195DDF}" type="slidenum">
              <a:rPr lang="cs-CZ" sz="1200">
                <a:solidFill>
                  <a:srgbClr val="898989"/>
                </a:solidFill>
                <a:latin typeface="Arial" charset="0"/>
              </a:rPr>
              <a:pPr algn="r" fontAlgn="base">
                <a:spcBef>
                  <a:spcPct val="20000"/>
                </a:spcBef>
                <a:spcAft>
                  <a:spcPct val="0"/>
                </a:spcAft>
                <a:buClr>
                  <a:prstClr val="black"/>
                </a:buClr>
                <a:defRPr/>
              </a:pPr>
              <a:t>‹#›</a:t>
            </a:fld>
            <a:endParaRPr lang="cs-CZ" sz="1200" dirty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6975"/>
            <a:ext cx="8283600" cy="856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240"/>
            <a:ext cx="4038600" cy="412592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240"/>
            <a:ext cx="4038600" cy="412592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endParaRPr lang="cs-CZ" sz="1200" dirty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fld id="{FBFA5AA4-5566-4D34-A26A-D7BDCC8A607C}" type="slidenum">
              <a:rPr lang="cs-CZ" sz="1200">
                <a:solidFill>
                  <a:srgbClr val="898989"/>
                </a:solidFill>
                <a:latin typeface="Arial" charset="0"/>
              </a:rPr>
              <a:pPr algn="r" fontAlgn="base">
                <a:spcBef>
                  <a:spcPct val="20000"/>
                </a:spcBef>
                <a:spcAft>
                  <a:spcPct val="0"/>
                </a:spcAft>
                <a:buClr>
                  <a:prstClr val="black"/>
                </a:buClr>
                <a:defRPr/>
              </a:pPr>
              <a:t>‹#›</a:t>
            </a:fld>
            <a:endParaRPr lang="cs-CZ" sz="1200" dirty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6975"/>
            <a:ext cx="8283600" cy="85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342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3182"/>
            <a:ext cx="4040188" cy="348298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0342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43182"/>
            <a:ext cx="4041775" cy="348298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endParaRPr lang="cs-CZ" sz="1200" dirty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fld id="{583735CF-6747-4A13-B585-2AF39D45F40F}" type="slidenum">
              <a:rPr lang="cs-CZ" sz="1200">
                <a:solidFill>
                  <a:srgbClr val="898989"/>
                </a:solidFill>
                <a:latin typeface="Arial" charset="0"/>
              </a:rPr>
              <a:pPr algn="r" fontAlgn="base">
                <a:spcBef>
                  <a:spcPct val="20000"/>
                </a:spcBef>
                <a:spcAft>
                  <a:spcPct val="0"/>
                </a:spcAft>
                <a:buClr>
                  <a:prstClr val="black"/>
                </a:buClr>
                <a:defRPr/>
              </a:pPr>
              <a:t>‹#›</a:t>
            </a:fld>
            <a:endParaRPr lang="cs-CZ" sz="1200" dirty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6975"/>
            <a:ext cx="8283600" cy="856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cs-CZ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endParaRPr lang="cs-CZ" sz="1200" dirty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fld id="{6CCF91C8-1F66-45D4-B1E9-D4F6AEACFE71}" type="slidenum">
              <a:rPr lang="cs-CZ" sz="1200">
                <a:solidFill>
                  <a:srgbClr val="898989"/>
                </a:solidFill>
                <a:latin typeface="Arial" charset="0"/>
              </a:rPr>
              <a:pPr algn="r" fontAlgn="base">
                <a:spcBef>
                  <a:spcPct val="20000"/>
                </a:spcBef>
                <a:spcAft>
                  <a:spcPct val="0"/>
                </a:spcAft>
                <a:buClr>
                  <a:prstClr val="black"/>
                </a:buClr>
                <a:defRPr/>
              </a:pPr>
              <a:t>‹#›</a:t>
            </a:fld>
            <a:endParaRPr lang="cs-CZ" sz="1200" dirty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endParaRPr lang="cs-CZ" sz="1200" dirty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fld id="{A75E7BDC-99D4-452A-9478-D919E4CD518A}" type="slidenum">
              <a:rPr lang="cs-CZ" sz="1200">
                <a:solidFill>
                  <a:srgbClr val="898989"/>
                </a:solidFill>
                <a:latin typeface="Arial" charset="0"/>
              </a:rPr>
              <a:pPr algn="r" fontAlgn="base">
                <a:spcBef>
                  <a:spcPct val="20000"/>
                </a:spcBef>
                <a:spcAft>
                  <a:spcPct val="0"/>
                </a:spcAft>
                <a:buClr>
                  <a:prstClr val="black"/>
                </a:buClr>
                <a:defRPr/>
              </a:pPr>
              <a:t>‹#›</a:t>
            </a:fld>
            <a:endParaRPr lang="cs-CZ" sz="1200" dirty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426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cs-CZ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endParaRPr lang="cs-CZ" sz="1200" kern="1200">
              <a:solidFill>
                <a:srgbClr val="898989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fld id="{B202E6C1-3639-48DA-936E-9071CFA8DAD7}" type="slidenum">
              <a:rPr lang="cs-CZ" sz="1200" kern="1200">
                <a:solidFill>
                  <a:srgbClr val="898989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20000"/>
                </a:spcBef>
                <a:spcAft>
                  <a:spcPct val="0"/>
                </a:spcAft>
                <a:buClr>
                  <a:prstClr val="black"/>
                </a:buClr>
                <a:defRPr/>
              </a:pPr>
              <a:t>‹#›</a:t>
            </a:fld>
            <a:endParaRPr lang="cs-CZ" sz="1200" kern="1200">
              <a:solidFill>
                <a:srgbClr val="898989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19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57232"/>
            <a:ext cx="5111750" cy="526893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71678"/>
            <a:ext cx="3008313" cy="40544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endParaRPr lang="cs-CZ" sz="1200" dirty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fld id="{4CE8B715-EB1F-4E00-9AFC-691767962674}" type="slidenum">
              <a:rPr lang="cs-CZ" sz="1200">
                <a:solidFill>
                  <a:srgbClr val="898989"/>
                </a:solidFill>
                <a:latin typeface="Arial" charset="0"/>
              </a:rPr>
              <a:pPr algn="r" fontAlgn="base">
                <a:spcBef>
                  <a:spcPct val="20000"/>
                </a:spcBef>
                <a:spcAft>
                  <a:spcPct val="0"/>
                </a:spcAft>
                <a:buClr>
                  <a:prstClr val="black"/>
                </a:buClr>
                <a:defRPr/>
              </a:pPr>
              <a:t>‹#›</a:t>
            </a:fld>
            <a:endParaRPr lang="cs-CZ" sz="1200" dirty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endParaRPr lang="cs-CZ" sz="1200" dirty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fld id="{0CDEFFAB-0CBD-45AE-BC5A-B3265494CCBC}" type="slidenum">
              <a:rPr lang="cs-CZ" sz="1200">
                <a:solidFill>
                  <a:srgbClr val="898989"/>
                </a:solidFill>
                <a:latin typeface="Arial" charset="0"/>
              </a:rPr>
              <a:pPr algn="r" fontAlgn="base">
                <a:spcBef>
                  <a:spcPct val="20000"/>
                </a:spcBef>
                <a:spcAft>
                  <a:spcPct val="0"/>
                </a:spcAft>
                <a:buClr>
                  <a:prstClr val="black"/>
                </a:buClr>
                <a:defRPr/>
              </a:pPr>
              <a:t>‹#›</a:t>
            </a:fld>
            <a:endParaRPr lang="cs-CZ" sz="1200" dirty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6975"/>
            <a:ext cx="8283600" cy="856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00250"/>
            <a:ext cx="8283600" cy="41259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endParaRPr lang="cs-CZ" sz="1200" dirty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fld id="{96671562-9208-47ED-BD0E-D182729CDF48}" type="slidenum">
              <a:rPr lang="cs-CZ" sz="1200">
                <a:solidFill>
                  <a:srgbClr val="898989"/>
                </a:solidFill>
                <a:latin typeface="Arial" charset="0"/>
              </a:rPr>
              <a:pPr algn="r" fontAlgn="base">
                <a:spcBef>
                  <a:spcPct val="20000"/>
                </a:spcBef>
                <a:spcAft>
                  <a:spcPct val="0"/>
                </a:spcAft>
                <a:buClr>
                  <a:prstClr val="black"/>
                </a:buClr>
                <a:defRPr/>
              </a:pPr>
              <a:t>‹#›</a:t>
            </a:fld>
            <a:endParaRPr lang="cs-CZ" sz="1200" dirty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32"/>
            <a:ext cx="6019800" cy="526893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endParaRPr lang="cs-CZ" sz="1200" dirty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fld id="{BD7E406E-46DB-4E06-94CA-AE8B7B05C0A5}" type="slidenum">
              <a:rPr lang="cs-CZ" sz="1200">
                <a:solidFill>
                  <a:srgbClr val="898989"/>
                </a:solidFill>
                <a:latin typeface="Arial" charset="0"/>
              </a:rPr>
              <a:pPr algn="r" fontAlgn="base">
                <a:spcBef>
                  <a:spcPct val="20000"/>
                </a:spcBef>
                <a:spcAft>
                  <a:spcPct val="0"/>
                </a:spcAft>
                <a:buClr>
                  <a:prstClr val="black"/>
                </a:buClr>
                <a:defRPr/>
              </a:pPr>
              <a:t>‹#›</a:t>
            </a:fld>
            <a:endParaRPr lang="cs-CZ" sz="1200" dirty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994" y="2643182"/>
            <a:ext cx="8229600" cy="1928826"/>
          </a:xfrm>
          <a:prstGeom prst="rect">
            <a:avLst/>
          </a:prstGeom>
        </p:spPr>
        <p:txBody>
          <a:bodyPr/>
          <a:lstStyle>
            <a:lvl1pPr>
              <a:defRPr sz="3200" baseline="0"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i strana - 3 lo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3"/>
          <p:cNvSpPr>
            <a:spLocks noGrp="1"/>
          </p:cNvSpPr>
          <p:nvPr>
            <p:ph type="subTitle" idx="1"/>
          </p:nvPr>
        </p:nvSpPr>
        <p:spPr>
          <a:xfrm>
            <a:off x="0" y="5734050"/>
            <a:ext cx="9144000" cy="11239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US" sz="1400" spc="30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Click to edit Master subtitle style</a:t>
            </a:r>
            <a:endParaRPr lang="cs-CZ" sz="1400" spc="300" dirty="0" smtClean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Box 10"/>
          <p:cNvSpPr txBox="1">
            <a:spLocks noChangeArrowheads="1"/>
          </p:cNvSpPr>
          <p:nvPr userDrawn="1"/>
        </p:nvSpPr>
        <p:spPr bwMode="auto">
          <a:xfrm>
            <a:off x="0" y="2997200"/>
            <a:ext cx="9144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dirty="0" smtClean="0">
                <a:solidFill>
                  <a:prstClr val="white">
                    <a:lumMod val="50000"/>
                  </a:prstClr>
                </a:solidFill>
              </a:rPr>
              <a:t>Místo na název prezentace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908175" y="5589588"/>
            <a:ext cx="532765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0" y="660400"/>
            <a:ext cx="23749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1907704" y="4797152"/>
            <a:ext cx="1439862" cy="538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3851833" y="4797152"/>
            <a:ext cx="1439862" cy="538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5795963" y="4797152"/>
            <a:ext cx="1439862" cy="538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50795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prkpartners_logotype_CZ_PANTONE-01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75656" y="402551"/>
            <a:ext cx="5760720" cy="324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0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9610"/>
            <a:ext cx="8229600" cy="796201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D75500"/>
              </a:buClr>
              <a:buFont typeface="Calibri" panose="020F0502020204030204" pitchFamily="34" charset="0"/>
              <a:buChar char="⁄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D75500"/>
              </a:buClr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D75500"/>
              </a:buClr>
              <a:buFont typeface="Arial" panose="020B0604020202020204" pitchFamily="34" charset="0"/>
              <a:buChar char="˃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D75500"/>
              </a:buCl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D75500"/>
              </a:buClr>
              <a:buFont typeface="Arial" panose="020B0604020202020204" pitchFamily="34" charset="0"/>
              <a:buChar char="»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093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446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710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endParaRPr lang="cs-CZ" sz="1200" kern="1200">
              <a:solidFill>
                <a:srgbClr val="898989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fld id="{B877D561-789F-4A92-9EC7-2F877E195DDF}" type="slidenum">
              <a:rPr lang="cs-CZ" sz="1200" kern="1200">
                <a:solidFill>
                  <a:srgbClr val="898989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20000"/>
                </a:spcBef>
                <a:spcAft>
                  <a:spcPct val="0"/>
                </a:spcAft>
                <a:buClr>
                  <a:prstClr val="black"/>
                </a:buClr>
                <a:defRPr/>
              </a:pPr>
              <a:t>‹#›</a:t>
            </a:fld>
            <a:endParaRPr lang="cs-CZ" sz="1200" kern="1200">
              <a:solidFill>
                <a:srgbClr val="898989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768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750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472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785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011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56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976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143116"/>
            <a:ext cx="8285168" cy="4000528"/>
          </a:xfrm>
          <a:prstGeom prst="rect">
            <a:avLst/>
          </a:prstGeom>
        </p:spPr>
        <p:txBody>
          <a:bodyPr/>
          <a:lstStyle>
            <a:lvl1pPr>
              <a:defRPr sz="2000" b="0">
                <a:latin typeface="Arial" pitchFamily="34" charset="0"/>
                <a:cs typeface="Arial" pitchFamily="34" charset="0"/>
              </a:defRPr>
            </a:lvl1pPr>
            <a:lvl2pPr>
              <a:defRPr sz="1800" b="0">
                <a:latin typeface="Arial" pitchFamily="34" charset="0"/>
                <a:cs typeface="Arial" pitchFamily="34" charset="0"/>
              </a:defRPr>
            </a:lvl2pPr>
            <a:lvl3pPr>
              <a:defRPr sz="1800" b="0">
                <a:latin typeface="Arial" pitchFamily="34" charset="0"/>
                <a:cs typeface="Arial" pitchFamily="34" charset="0"/>
              </a:defRPr>
            </a:lvl3pPr>
            <a:lvl4pPr>
              <a:defRPr b="0">
                <a:latin typeface="Arial" pitchFamily="34" charset="0"/>
                <a:cs typeface="Arial" pitchFamily="34" charset="0"/>
              </a:defRPr>
            </a:lvl4pPr>
            <a:lvl5pPr>
              <a:defRPr b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85725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426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711252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prkpartners_logotype_CZ_PANTONE-01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75656" y="402551"/>
            <a:ext cx="5760720" cy="324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267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9610"/>
            <a:ext cx="8229600" cy="796201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D75500"/>
              </a:buClr>
              <a:buFont typeface="Calibri" panose="020F0502020204030204" pitchFamily="34" charset="0"/>
              <a:buChar char="⁄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D75500"/>
              </a:buClr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D75500"/>
              </a:buClr>
              <a:buFont typeface="Arial" panose="020B0604020202020204" pitchFamily="34" charset="0"/>
              <a:buChar char="˃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D75500"/>
              </a:buCl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D75500"/>
              </a:buClr>
              <a:buFont typeface="Arial" panose="020B0604020202020204" pitchFamily="34" charset="0"/>
              <a:buChar char="»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805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240"/>
            <a:ext cx="4038600" cy="41259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240"/>
            <a:ext cx="4038600" cy="41259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endParaRPr lang="cs-CZ" sz="1200" kern="1200">
              <a:solidFill>
                <a:srgbClr val="898989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fld id="{FBFA5AA4-5566-4D34-A26A-D7BDCC8A607C}" type="slidenum">
              <a:rPr lang="cs-CZ" sz="1200" kern="1200">
                <a:solidFill>
                  <a:srgbClr val="898989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20000"/>
                </a:spcBef>
                <a:spcAft>
                  <a:spcPct val="0"/>
                </a:spcAft>
                <a:buClr>
                  <a:prstClr val="black"/>
                </a:buClr>
                <a:defRPr/>
              </a:pPr>
              <a:t>‹#›</a:t>
            </a:fld>
            <a:endParaRPr lang="cs-CZ" sz="1200" kern="1200">
              <a:solidFill>
                <a:srgbClr val="898989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362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187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816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06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252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336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243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727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181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143116"/>
            <a:ext cx="8285168" cy="4000528"/>
          </a:xfrm>
          <a:prstGeom prst="rect">
            <a:avLst/>
          </a:prstGeom>
        </p:spPr>
        <p:txBody>
          <a:bodyPr/>
          <a:lstStyle>
            <a:lvl1pPr>
              <a:defRPr sz="2000" b="0">
                <a:latin typeface="Arial" pitchFamily="34" charset="0"/>
                <a:cs typeface="Arial" pitchFamily="34" charset="0"/>
              </a:defRPr>
            </a:lvl1pPr>
            <a:lvl2pPr>
              <a:defRPr sz="1800" b="0">
                <a:latin typeface="Arial" pitchFamily="34" charset="0"/>
                <a:cs typeface="Arial" pitchFamily="34" charset="0"/>
              </a:defRPr>
            </a:lvl2pPr>
            <a:lvl3pPr>
              <a:defRPr sz="1800" b="0">
                <a:latin typeface="Arial" pitchFamily="34" charset="0"/>
                <a:cs typeface="Arial" pitchFamily="34" charset="0"/>
              </a:defRPr>
            </a:lvl3pPr>
            <a:lvl4pPr>
              <a:defRPr b="0">
                <a:latin typeface="Arial" pitchFamily="34" charset="0"/>
                <a:cs typeface="Arial" pitchFamily="34" charset="0"/>
              </a:defRPr>
            </a:lvl4pPr>
            <a:lvl5pPr>
              <a:defRPr b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85725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426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30077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342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3182"/>
            <a:ext cx="4040188" cy="348298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0342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43182"/>
            <a:ext cx="4041775" cy="348298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endParaRPr lang="cs-CZ" sz="1200" kern="1200">
              <a:solidFill>
                <a:srgbClr val="898989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fld id="{583735CF-6747-4A13-B585-2AF39D45F40F}" type="slidenum">
              <a:rPr lang="cs-CZ" sz="1200" kern="1200">
                <a:solidFill>
                  <a:srgbClr val="898989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20000"/>
                </a:spcBef>
                <a:spcAft>
                  <a:spcPct val="0"/>
                </a:spcAft>
                <a:buClr>
                  <a:prstClr val="black"/>
                </a:buClr>
                <a:defRPr/>
              </a:pPr>
              <a:t>‹#›</a:t>
            </a:fld>
            <a:endParaRPr lang="cs-CZ" sz="1200" kern="1200">
              <a:solidFill>
                <a:srgbClr val="898989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prkpartners_logotype_CZ_PANTONE-01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75656" y="402551"/>
            <a:ext cx="5760720" cy="324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296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9610"/>
            <a:ext cx="8229600" cy="796201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D75500"/>
              </a:buClr>
              <a:buFont typeface="Calibri" panose="020F0502020204030204" pitchFamily="34" charset="0"/>
              <a:buChar char="⁄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D75500"/>
              </a:buClr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D75500"/>
              </a:buClr>
              <a:buFont typeface="Arial" panose="020B0604020202020204" pitchFamily="34" charset="0"/>
              <a:buChar char="˃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D75500"/>
              </a:buCl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D75500"/>
              </a:buClr>
              <a:buFont typeface="Arial" panose="020B0604020202020204" pitchFamily="34" charset="0"/>
              <a:buChar char="»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553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63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483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40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903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868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867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186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220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endParaRPr lang="cs-CZ" sz="1200" kern="1200">
              <a:solidFill>
                <a:srgbClr val="898989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fld id="{6CCF91C8-1F66-45D4-B1E9-D4F6AEACFE71}" type="slidenum">
              <a:rPr lang="cs-CZ" sz="1200" kern="1200">
                <a:solidFill>
                  <a:srgbClr val="898989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20000"/>
                </a:spcBef>
                <a:spcAft>
                  <a:spcPct val="0"/>
                </a:spcAft>
                <a:buClr>
                  <a:prstClr val="black"/>
                </a:buClr>
                <a:defRPr/>
              </a:pPr>
              <a:t>‹#›</a:t>
            </a:fld>
            <a:endParaRPr lang="cs-CZ" sz="1200" kern="1200">
              <a:solidFill>
                <a:srgbClr val="898989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20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143116"/>
            <a:ext cx="8285168" cy="4000528"/>
          </a:xfrm>
          <a:prstGeom prst="rect">
            <a:avLst/>
          </a:prstGeom>
        </p:spPr>
        <p:txBody>
          <a:bodyPr/>
          <a:lstStyle>
            <a:lvl1pPr>
              <a:defRPr sz="2000" b="0">
                <a:latin typeface="Arial" pitchFamily="34" charset="0"/>
                <a:cs typeface="Arial" pitchFamily="34" charset="0"/>
              </a:defRPr>
            </a:lvl1pPr>
            <a:lvl2pPr>
              <a:defRPr sz="1800" b="0">
                <a:latin typeface="Arial" pitchFamily="34" charset="0"/>
                <a:cs typeface="Arial" pitchFamily="34" charset="0"/>
              </a:defRPr>
            </a:lvl2pPr>
            <a:lvl3pPr>
              <a:defRPr sz="1800" b="0">
                <a:latin typeface="Arial" pitchFamily="34" charset="0"/>
                <a:cs typeface="Arial" pitchFamily="34" charset="0"/>
              </a:defRPr>
            </a:lvl3pPr>
            <a:lvl4pPr>
              <a:defRPr b="0">
                <a:latin typeface="Arial" pitchFamily="34" charset="0"/>
                <a:cs typeface="Arial" pitchFamily="34" charset="0"/>
              </a:defRPr>
            </a:lvl4pPr>
            <a:lvl5pPr>
              <a:defRPr b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85725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426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32159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endParaRPr lang="cs-CZ" sz="1200" kern="1200">
              <a:solidFill>
                <a:srgbClr val="898989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fld id="{A75E7BDC-99D4-452A-9478-D919E4CD518A}" type="slidenum">
              <a:rPr lang="cs-CZ" sz="1200" kern="1200">
                <a:solidFill>
                  <a:srgbClr val="898989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20000"/>
                </a:spcBef>
                <a:spcAft>
                  <a:spcPct val="0"/>
                </a:spcAft>
                <a:buClr>
                  <a:prstClr val="black"/>
                </a:buClr>
                <a:defRPr/>
              </a:pPr>
              <a:t>‹#›</a:t>
            </a:fld>
            <a:endParaRPr lang="cs-CZ" sz="1200" kern="1200">
              <a:solidFill>
                <a:srgbClr val="898989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19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57232"/>
            <a:ext cx="5111750" cy="52689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71678"/>
            <a:ext cx="3008313" cy="405448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endParaRPr lang="cs-CZ" sz="1200" kern="1200">
              <a:solidFill>
                <a:srgbClr val="898989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fld id="{4CE8B715-EB1F-4E00-9AFC-691767962674}" type="slidenum">
              <a:rPr lang="cs-CZ" sz="1200" kern="1200">
                <a:solidFill>
                  <a:srgbClr val="898989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20000"/>
                </a:spcBef>
                <a:spcAft>
                  <a:spcPct val="0"/>
                </a:spcAft>
                <a:buClr>
                  <a:prstClr val="black"/>
                </a:buClr>
                <a:defRPr/>
              </a:pPr>
              <a:t>‹#›</a:t>
            </a:fld>
            <a:endParaRPr lang="cs-CZ" sz="1200" kern="1200">
              <a:solidFill>
                <a:srgbClr val="898989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endParaRPr lang="cs-CZ" sz="1200" kern="1200">
              <a:solidFill>
                <a:srgbClr val="898989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defRPr/>
            </a:pPr>
            <a:fld id="{0CDEFFAB-0CBD-45AE-BC5A-B3265494CCBC}" type="slidenum">
              <a:rPr lang="cs-CZ" sz="1200" kern="1200">
                <a:solidFill>
                  <a:srgbClr val="898989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20000"/>
                </a:spcBef>
                <a:spcAft>
                  <a:spcPct val="0"/>
                </a:spcAft>
                <a:buClr>
                  <a:prstClr val="black"/>
                </a:buClr>
                <a:defRPr/>
              </a:pPr>
              <a:t>‹#›</a:t>
            </a:fld>
            <a:endParaRPr lang="cs-CZ" sz="1200" kern="1200">
              <a:solidFill>
                <a:srgbClr val="898989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196975"/>
            <a:ext cx="82296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cs-CZ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00250"/>
            <a:ext cx="8229600" cy="412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20000"/>
              </a:spcBef>
              <a:buClr>
                <a:schemeClr val="tx1"/>
              </a:buClr>
              <a:defRPr sz="1200">
                <a:solidFill>
                  <a:srgbClr val="898989"/>
                </a:solidFill>
              </a:defRPr>
            </a:lvl1pPr>
          </a:lstStyle>
          <a:p>
            <a:pPr rtl="0" fontAlgn="base">
              <a:spcAft>
                <a:spcPct val="0"/>
              </a:spcAft>
              <a:buClr>
                <a:prstClr val="black"/>
              </a:buClr>
              <a:defRPr/>
            </a:pPr>
            <a:r>
              <a:rPr lang="cs-CZ" kern="1200">
                <a:latin typeface="Arial" charset="0"/>
                <a:ea typeface="+mn-ea"/>
                <a:cs typeface="+mn-cs"/>
              </a:rPr>
              <a:t>www.</a:t>
            </a:r>
            <a:r>
              <a:rPr lang="cs-CZ" kern="1200" err="1">
                <a:latin typeface="Arial" charset="0"/>
                <a:ea typeface="+mn-ea"/>
                <a:cs typeface="+mn-cs"/>
              </a:rPr>
              <a:t>prkpartners.com</a:t>
            </a:r>
            <a:endParaRPr lang="cs-CZ" kern="1200"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Clr>
                <a:schemeClr val="tx1"/>
              </a:buClr>
              <a:defRPr sz="1200">
                <a:solidFill>
                  <a:srgbClr val="898989"/>
                </a:solidFill>
              </a:defRPr>
            </a:lvl1pPr>
          </a:lstStyle>
          <a:p>
            <a:pPr rtl="0" fontAlgn="base">
              <a:spcAft>
                <a:spcPct val="0"/>
              </a:spcAft>
              <a:buClr>
                <a:prstClr val="black"/>
              </a:buClr>
              <a:defRPr/>
            </a:pPr>
            <a:fld id="{9EDE596F-C68C-4E1C-9C26-81045FBFFBBC}" type="slidenum">
              <a:rPr lang="cs-CZ" kern="1200">
                <a:latin typeface="Arial" charset="0"/>
                <a:ea typeface="+mn-ea"/>
                <a:cs typeface="+mn-cs"/>
              </a:rPr>
              <a:pPr rtl="0" fontAlgn="base">
                <a:spcAft>
                  <a:spcPct val="0"/>
                </a:spcAft>
                <a:buClr>
                  <a:prstClr val="black"/>
                </a:buClr>
                <a:defRPr/>
              </a:pPr>
              <a:t>‹#›</a:t>
            </a:fld>
            <a:endParaRPr lang="cs-CZ" kern="1200">
              <a:latin typeface="Arial" charset="0"/>
              <a:ea typeface="+mn-ea"/>
              <a:cs typeface="+mn-cs"/>
            </a:endParaRPr>
          </a:p>
        </p:txBody>
      </p:sp>
      <p:pic>
        <p:nvPicPr>
          <p:cNvPr id="1030" name="Picture 7" descr="I:\Marketing\LOGO\PRK Partners\prkpartners-logo\prkpartners-logos\prkpartners-logo-letter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8313" y="404813"/>
            <a:ext cx="1801812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092280" y="332656"/>
            <a:ext cx="1546524" cy="754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00426E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7" descr="I:\Marketing\LOGO\PRK Partners\prkpartners-logo\prkpartners-logos\prkpartners-logo-letter.jp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68313" y="404813"/>
            <a:ext cx="1801812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obsah 2" hidden="1"/>
          <p:cNvSpPr txBox="1">
            <a:spLocks/>
          </p:cNvSpPr>
          <p:nvPr userDrawn="1"/>
        </p:nvSpPr>
        <p:spPr>
          <a:xfrm>
            <a:off x="428596" y="2143116"/>
            <a:ext cx="8285168" cy="4000528"/>
          </a:xfrm>
          <a:prstGeom prst="rect">
            <a:avLst/>
          </a:prstGeom>
        </p:spPr>
        <p:txBody>
          <a:bodyPr/>
          <a:lstStyle>
            <a:lvl1pPr>
              <a:buClr>
                <a:srgbClr val="DD6909"/>
              </a:buClr>
              <a:buFont typeface="Arial" pitchFamily="34" charset="0"/>
              <a:buChar char="/"/>
              <a:defRPr sz="2000" b="0">
                <a:latin typeface="Arial" pitchFamily="34" charset="0"/>
                <a:cs typeface="Arial" pitchFamily="34" charset="0"/>
              </a:defRPr>
            </a:lvl1pPr>
            <a:lvl2pPr>
              <a:buClr>
                <a:srgbClr val="DD6909"/>
              </a:buClr>
              <a:buFont typeface="Arial" pitchFamily="34" charset="0"/>
              <a:buChar char="&gt;"/>
              <a:defRPr sz="1800" b="0">
                <a:latin typeface="Arial" pitchFamily="34" charset="0"/>
                <a:cs typeface="Arial" pitchFamily="34" charset="0"/>
              </a:defRPr>
            </a:lvl2pPr>
            <a:lvl3pPr>
              <a:buClr>
                <a:srgbClr val="DD6909"/>
              </a:buClr>
              <a:defRPr sz="1800" b="0">
                <a:latin typeface="Arial" pitchFamily="34" charset="0"/>
                <a:cs typeface="Arial" pitchFamily="34" charset="0"/>
              </a:defRPr>
            </a:lvl3pPr>
            <a:lvl4pPr>
              <a:buClr>
                <a:srgbClr val="DD6909"/>
              </a:buClr>
              <a:defRPr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DD6909"/>
              </a:buClr>
              <a:defRPr b="0">
                <a:latin typeface="Arial" pitchFamily="34" charset="0"/>
                <a:cs typeface="Arial" pitchFamily="34" charset="0"/>
              </a:defRPr>
            </a:lvl5pPr>
          </a:lstStyle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cs-CZ" dirty="0" smtClean="0">
                <a:solidFill>
                  <a:srgbClr val="00426E"/>
                </a:solidFill>
              </a:rPr>
              <a:t>Klepnutím lze upravit styly předlohy textu.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cs-CZ" dirty="0" smtClean="0">
                <a:solidFill>
                  <a:srgbClr val="00426E"/>
                </a:solidFill>
              </a:rPr>
              <a:t>Druhá úroveň</a:t>
            </a:r>
          </a:p>
          <a:p>
            <a:pPr marL="1143000" lvl="2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cs-CZ" dirty="0" smtClean="0">
                <a:solidFill>
                  <a:srgbClr val="00426E"/>
                </a:solidFill>
              </a:rPr>
              <a:t>Třetí úroveň</a:t>
            </a:r>
          </a:p>
          <a:p>
            <a:pPr marL="1600200" lvl="3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/>
            </a:pPr>
            <a:r>
              <a:rPr lang="cs-CZ" sz="1600" dirty="0" smtClean="0">
                <a:solidFill>
                  <a:srgbClr val="00426E"/>
                </a:solidFill>
              </a:rPr>
              <a:t>Čtvrtá úroveň</a:t>
            </a:r>
          </a:p>
          <a:p>
            <a:pPr marL="2057400" lvl="4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/>
            </a:pPr>
            <a:r>
              <a:rPr lang="cs-CZ" sz="1600" dirty="0" smtClean="0">
                <a:solidFill>
                  <a:srgbClr val="00426E"/>
                </a:solidFill>
              </a:rPr>
              <a:t>Pátá úroveň</a:t>
            </a:r>
            <a:endParaRPr lang="cs-CZ" sz="1600" dirty="0">
              <a:solidFill>
                <a:srgbClr val="00426E"/>
              </a:solidFill>
            </a:endParaRPr>
          </a:p>
        </p:txBody>
      </p:sp>
      <p:sp>
        <p:nvSpPr>
          <p:cNvPr id="10" name="Nadpis 1" hidden="1"/>
          <p:cNvSpPr txBox="1">
            <a:spLocks/>
          </p:cNvSpPr>
          <p:nvPr userDrawn="1"/>
        </p:nvSpPr>
        <p:spPr>
          <a:xfrm>
            <a:off x="428596" y="1142984"/>
            <a:ext cx="8283600" cy="857256"/>
          </a:xfrm>
          <a:prstGeom prst="rect">
            <a:avLst/>
          </a:prstGeom>
        </p:spPr>
        <p:txBody>
          <a:bodyPr tIns="144000" rIns="90000"/>
          <a:lstStyle>
            <a:lvl1pPr>
              <a:defRPr sz="2800">
                <a:solidFill>
                  <a:srgbClr val="00426E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Klepnutím lze upravit styl předlohy nadpisů.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ransition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00426E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DD6909"/>
        </a:buClr>
        <a:buFont typeface="Arial" pitchFamily="34" charset="0"/>
        <a:buChar char="/"/>
        <a:defRPr sz="20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DD6909"/>
        </a:buClr>
        <a:buFont typeface="Arial" pitchFamily="34" charset="0"/>
        <a:buChar char="&gt;"/>
        <a:defRPr sz="18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D6909"/>
        </a:buClr>
        <a:buFont typeface="Arial" charset="0"/>
        <a:buChar char="•"/>
        <a:defRPr sz="18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D6909"/>
        </a:buClr>
        <a:buFont typeface="Arial" charset="0"/>
        <a:buChar char="–"/>
        <a:defRPr sz="16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D6909"/>
        </a:buClr>
        <a:buFont typeface="Arial" charset="0"/>
        <a:buChar char="»"/>
        <a:defRPr sz="16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87416"/>
            <a:ext cx="8229600" cy="787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7" descr="I:\Marketing\LOGO\PRK Partners\prkpartners-logo\prkpartners-logos\prkpartners-logo-letter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84228" y="165116"/>
            <a:ext cx="1801812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376292" y="165116"/>
            <a:ext cx="1546524" cy="754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07003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rgbClr val="E36C0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D75500"/>
        </a:buClr>
        <a:buFont typeface="Calibri" panose="020F0502020204030204" pitchFamily="34" charset="0"/>
        <a:buChar char="⁄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D75500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D75500"/>
        </a:buClr>
        <a:buFont typeface="Arial" panose="020B0604020202020204" pitchFamily="34" charset="0"/>
        <a:buChar char="˃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D75500"/>
        </a:buClr>
        <a:buFont typeface="Arial"/>
        <a:buChar char="–"/>
        <a:defRPr sz="1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D75500"/>
        </a:buClr>
        <a:buFont typeface="Arial"/>
        <a:buChar char="»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87416"/>
            <a:ext cx="8229600" cy="787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7" descr="I:\Marketing\LOGO\PRK Partners\prkpartners-logo\prkpartners-logos\prkpartners-logo-letter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84228" y="165116"/>
            <a:ext cx="1801812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376292" y="165116"/>
            <a:ext cx="1546524" cy="754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88242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rgbClr val="E36C0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D75500"/>
        </a:buClr>
        <a:buFont typeface="Calibri" panose="020F0502020204030204" pitchFamily="34" charset="0"/>
        <a:buChar char="⁄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D75500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D75500"/>
        </a:buClr>
        <a:buFont typeface="Arial" panose="020B0604020202020204" pitchFamily="34" charset="0"/>
        <a:buChar char="˃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D75500"/>
        </a:buClr>
        <a:buFont typeface="Arial"/>
        <a:buChar char="–"/>
        <a:defRPr sz="1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D75500"/>
        </a:buClr>
        <a:buFont typeface="Arial"/>
        <a:buChar char="»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87416"/>
            <a:ext cx="8229600" cy="787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F53A7BE7-3B39-714A-980A-71B2B19C4F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4/6/2016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5A1E99C-6E4B-9045-9BEE-F9DFBF551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7" descr="I:\Marketing\LOGO\PRK Partners\prkpartners-logo\prkpartners-logos\prkpartners-logo-letter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84228" y="165116"/>
            <a:ext cx="1801812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376292" y="165116"/>
            <a:ext cx="1546524" cy="754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46235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rgbClr val="E36C0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D75500"/>
        </a:buClr>
        <a:buFont typeface="Calibri" panose="020F0502020204030204" pitchFamily="34" charset="0"/>
        <a:buChar char="⁄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D75500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D75500"/>
        </a:buClr>
        <a:buFont typeface="Arial" panose="020B0604020202020204" pitchFamily="34" charset="0"/>
        <a:buChar char="˃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D75500"/>
        </a:buClr>
        <a:buFont typeface="Arial"/>
        <a:buChar char="–"/>
        <a:defRPr sz="1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D75500"/>
        </a:buClr>
        <a:buFont typeface="Arial"/>
        <a:buChar char="»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6400800" cy="208823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cs-CZ" sz="2800" b="1" dirty="0" smtClean="0">
                <a:solidFill>
                  <a:srgbClr val="E36C0A"/>
                </a:solidFill>
              </a:rPr>
              <a:t>Návrh zákona o úvěru pro spotřebitele </a:t>
            </a:r>
            <a:br>
              <a:rPr lang="cs-CZ" sz="2800" b="1" dirty="0" smtClean="0">
                <a:solidFill>
                  <a:srgbClr val="E36C0A"/>
                </a:solidFill>
              </a:rPr>
            </a:br>
            <a:r>
              <a:rPr lang="cs-CZ" sz="2800" b="1" dirty="0" smtClean="0">
                <a:solidFill>
                  <a:srgbClr val="E36C0A"/>
                </a:solidFill>
              </a:rPr>
              <a:t>(o spotřebitelském úvěru)</a:t>
            </a:r>
          </a:p>
          <a:p>
            <a:pPr>
              <a:spcBef>
                <a:spcPts val="1200"/>
              </a:spcBef>
              <a:defRPr/>
            </a:pPr>
            <a:r>
              <a:rPr lang="cs-CZ" b="1" dirty="0" smtClean="0">
                <a:solidFill>
                  <a:schemeClr val="tx2"/>
                </a:solidFill>
              </a:rPr>
              <a:t>Mgr. Robert Němec, LL.M. 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4" name="Subtitle 3"/>
          <p:cNvSpPr txBox="1">
            <a:spLocks/>
          </p:cNvSpPr>
          <p:nvPr/>
        </p:nvSpPr>
        <p:spPr>
          <a:xfrm>
            <a:off x="0" y="5734050"/>
            <a:ext cx="9144000" cy="1123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1400" spc="300" dirty="0" smtClean="0">
                <a:solidFill>
                  <a:prstClr val="white">
                    <a:lumMod val="50000"/>
                  </a:prstClr>
                </a:solidFill>
                <a:latin typeface="Arial" charset="0"/>
                <a:cs typeface="Arial" charset="0"/>
              </a:rPr>
              <a:t>PRAHA | BRATISLAVA | OSTRAVA</a:t>
            </a:r>
          </a:p>
          <a:p>
            <a:pPr>
              <a:defRPr/>
            </a:pPr>
            <a:endParaRPr lang="cs-CZ" sz="1400" spc="300" dirty="0" smtClean="0">
              <a:solidFill>
                <a:prstClr val="white">
                  <a:lumMod val="50000"/>
                </a:prst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cs-CZ" sz="1400" spc="300" dirty="0" smtClean="0">
                <a:solidFill>
                  <a:prstClr val="white">
                    <a:lumMod val="50000"/>
                  </a:prstClr>
                </a:solidFill>
                <a:latin typeface="Arial" charset="0"/>
                <a:cs typeface="Arial" charset="0"/>
              </a:rPr>
              <a:t>www.prkpartners.com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763688" y="5589588"/>
            <a:ext cx="5544616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53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poskytovatel podá </a:t>
            </a:r>
            <a:r>
              <a:rPr lang="cs-CZ" dirty="0"/>
              <a:t>spotřebiteli náležité vysvětlení, aby byl spotřebitel schopen posoudit, zda navrhovaná smlouva o spotřebitelském úvěru odpovídá jeho potřebám a finanční </a:t>
            </a:r>
            <a:r>
              <a:rPr lang="cs-CZ" dirty="0" smtClean="0"/>
              <a:t>situaci (§ 94 odst. 2)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katalog informací, které je třeba poskytnout, uvádí příloha č. 4        =&gt; Evropský standardizovaný informační přehled</a:t>
            </a:r>
          </a:p>
          <a:p>
            <a:pPr lvl="1"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 smtClean="0"/>
              <a:t>Předsmluvní informace (výběr)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19692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752528"/>
          </a:xfrm>
        </p:spPr>
        <p:txBody>
          <a:bodyPr>
            <a:normAutofit/>
          </a:bodyPr>
          <a:lstStyle/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</a:t>
            </a:r>
            <a:r>
              <a:rPr lang="cs-CZ" dirty="0" smtClean="0"/>
              <a:t>ovinnost předložit spotřebiteli v </a:t>
            </a:r>
            <a:r>
              <a:rPr lang="cs-CZ" dirty="0"/>
              <a:t>dostatečném předstihu před uzavřením </a:t>
            </a:r>
            <a:r>
              <a:rPr lang="cs-CZ" dirty="0" smtClean="0"/>
              <a:t>smlouvy návrh </a:t>
            </a:r>
            <a:r>
              <a:rPr lang="cs-CZ" dirty="0"/>
              <a:t>smluvních podmínek, které mají být obsahem smlouvy o spotřebitelském úvěru, v podobě návrhu textu této </a:t>
            </a:r>
            <a:r>
              <a:rPr lang="cs-CZ" dirty="0" smtClean="0"/>
              <a:t>smlouvy (§ 105 odst. 2)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forma =&gt; písemná (§ 104)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jaké informace musí obsahovat?</a:t>
            </a:r>
          </a:p>
          <a:p>
            <a:pPr lvl="1" algn="just"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dirty="0"/>
              <a:t>informace podle § 105 až 107 a § 108 odst. 1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nesplnění (obsahu či formy) </a:t>
            </a:r>
            <a:r>
              <a:rPr lang="cs-CZ" u="sng" dirty="0" smtClean="0"/>
              <a:t>nemá</a:t>
            </a:r>
            <a:r>
              <a:rPr lang="cs-CZ" dirty="0" smtClean="0"/>
              <a:t> </a:t>
            </a:r>
            <a:r>
              <a:rPr lang="cs-CZ" dirty="0"/>
              <a:t>za následek neplatnost </a:t>
            </a:r>
            <a:r>
              <a:rPr lang="cs-CZ" dirty="0" smtClean="0"/>
              <a:t>smlouvy (§ 110)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 smtClean="0"/>
              <a:t>Vlastní smlouva o spotřebitelském úvěru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04092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5877272"/>
          </a:xfrm>
        </p:spPr>
        <p:txBody>
          <a:bodyPr>
            <a:normAutofit fontScale="55000" lnSpcReduction="20000"/>
          </a:bodyPr>
          <a:lstStyle/>
          <a:p>
            <a:pPr marL="0" indent="0">
              <a:buClr>
                <a:srgbClr val="DD6909"/>
              </a:buClr>
              <a:buNone/>
            </a:pPr>
            <a:r>
              <a:rPr lang="cs-CZ" b="1" dirty="0"/>
              <a:t>§ 105 odst. 1</a:t>
            </a:r>
            <a:endParaRPr lang="cs-CZ" b="1" dirty="0" smtClean="0"/>
          </a:p>
          <a:p>
            <a:pPr marL="174625" indent="-174625">
              <a:buClr>
                <a:srgbClr val="DD6909"/>
              </a:buClr>
              <a:buFont typeface="Arial" pitchFamily="34" charset="0"/>
              <a:buChar char="∕"/>
            </a:pPr>
            <a:r>
              <a:rPr lang="cs-CZ" b="1" dirty="0" smtClean="0"/>
              <a:t>druh</a:t>
            </a:r>
            <a:r>
              <a:rPr lang="cs-CZ" dirty="0" smtClean="0"/>
              <a:t> </a:t>
            </a:r>
            <a:r>
              <a:rPr lang="cs-CZ" dirty="0"/>
              <a:t>spotřebitelského </a:t>
            </a:r>
            <a:r>
              <a:rPr lang="cs-CZ" dirty="0" smtClean="0"/>
              <a:t>úvěru</a:t>
            </a:r>
          </a:p>
          <a:p>
            <a:pPr marL="174625" indent="-174625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kontaktní </a:t>
            </a:r>
            <a:r>
              <a:rPr lang="cs-CZ" dirty="0"/>
              <a:t>údaje smluvních stran, a je-li spotřebitelský úvěr zprostředkován, též kontaktní údaje zprostředkovatele, zejména poštovní adresu pro doručování, telefonní číslo, případně adresu pro doručování elektronické </a:t>
            </a:r>
            <a:r>
              <a:rPr lang="cs-CZ" dirty="0" smtClean="0"/>
              <a:t>pošty</a:t>
            </a:r>
            <a:endParaRPr lang="cs-CZ" dirty="0"/>
          </a:p>
          <a:p>
            <a:pPr marL="174625" indent="-174625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celkovou </a:t>
            </a:r>
            <a:r>
              <a:rPr lang="cs-CZ" dirty="0"/>
              <a:t>výši spotřebitelského úvěru a podmínky jeho </a:t>
            </a:r>
            <a:r>
              <a:rPr lang="cs-CZ" dirty="0" smtClean="0"/>
              <a:t>čerpání</a:t>
            </a:r>
            <a:endParaRPr lang="cs-CZ" dirty="0"/>
          </a:p>
          <a:p>
            <a:pPr marL="174625" indent="-174625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dobu </a:t>
            </a:r>
            <a:r>
              <a:rPr lang="cs-CZ" dirty="0"/>
              <a:t>trvání spotřebitelského úvěru, není-li to možné, způsob jejího </a:t>
            </a:r>
            <a:r>
              <a:rPr lang="cs-CZ" dirty="0" smtClean="0"/>
              <a:t>určení</a:t>
            </a:r>
          </a:p>
          <a:p>
            <a:pPr marL="174625" indent="-174625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určení </a:t>
            </a:r>
            <a:r>
              <a:rPr lang="cs-CZ" dirty="0"/>
              <a:t>zboží nebo služby a jejich cenu, která by byla placena bez využití spotřebitelského úvěru, jde-li o spotřebitelský úvěr ve formě odložené platby za zboží nebo službu nebo vázaný spotřebitelský </a:t>
            </a:r>
            <a:r>
              <a:rPr lang="cs-CZ" dirty="0" smtClean="0"/>
              <a:t>úvěr</a:t>
            </a:r>
            <a:endParaRPr lang="cs-CZ" dirty="0"/>
          </a:p>
          <a:p>
            <a:pPr marL="174625" indent="-174625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výpůjční </a:t>
            </a:r>
            <a:r>
              <a:rPr lang="cs-CZ" dirty="0"/>
              <a:t>úrokovou sazbu, podmínky upravující použití této sazby a případně údaj o jakémkoliv indexu nebo referenční úrokové sazbě použitelné pro počáteční výpůjční úrokovou sazbu, jakož i o době, podmínkách a postupu pro změnu výpůjční úrokové sazby; uplatňují-li se za různých okolností různé výpůjční úrokové sazby, uvádějí se tyto informace o všech výpůjčních úrokových </a:t>
            </a:r>
            <a:r>
              <a:rPr lang="cs-CZ" dirty="0" smtClean="0"/>
              <a:t>sazbách</a:t>
            </a:r>
            <a:endParaRPr lang="cs-CZ" dirty="0"/>
          </a:p>
          <a:p>
            <a:pPr marL="174625" indent="-174625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roční </a:t>
            </a:r>
            <a:r>
              <a:rPr lang="cs-CZ" dirty="0"/>
              <a:t>procentní sazbu nákladů na spotřebitelský úvěr, veškeré předpoklady použité pro výpočet této sazby a celkovou částku, kterou má spotřebitel zaplatit, vyjádřenou číselným údajem a vypočtenou k okamžiku předpokládaného uzavření smlouvy o spotřebitelském </a:t>
            </a:r>
            <a:r>
              <a:rPr lang="cs-CZ" dirty="0" smtClean="0"/>
              <a:t>úvěru</a:t>
            </a:r>
          </a:p>
          <a:p>
            <a:pPr marL="174625" indent="-174625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výši</a:t>
            </a:r>
            <a:r>
              <a:rPr lang="cs-CZ" dirty="0"/>
              <a:t>, počet a četnost plateb, jež má spotřebitel provést, a případně způsob přiřazování plateb k jednotlivým dlužným částkám s různými úrokovými sazbami pro účely splácení; pokud u spotřebitelského úvěru na bydlení není možné k okamžiku uzavření smlouvy o spotřebitelském úvěru na bydlení určit výši, počet a četnost plateb, jež má spotřebitel provést, uvede poskytovatel podmínky, na nichž výše, počet a četnost plateb, jež má spotřebitel provést, </a:t>
            </a:r>
            <a:r>
              <a:rPr lang="cs-CZ" dirty="0" smtClean="0"/>
              <a:t>závisí</a:t>
            </a:r>
            <a:endParaRPr lang="cs-CZ" dirty="0"/>
          </a:p>
          <a:p>
            <a:pPr marL="174625" indent="-174625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vyplývá-li </a:t>
            </a:r>
            <a:r>
              <a:rPr lang="cs-CZ" dirty="0"/>
              <a:t>ze smlouvy o spotřebitelském úvěru s pevně stanovenou dobou jeho trvání umoření jistiny spotřebitelského úvěru, informaci o právu obdržet bezplatně výpis z účtu v podobě tabulky umoření uvedené v příloze č. 5 k tomuto zákonu kdykoliv během trvání závazku z takové </a:t>
            </a:r>
            <a:r>
              <a:rPr lang="cs-CZ" dirty="0" smtClean="0"/>
              <a:t>smlouvy</a:t>
            </a:r>
            <a:endParaRPr lang="cs-CZ" dirty="0"/>
          </a:p>
          <a:p>
            <a:pPr marL="174625" indent="-174625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soupis </a:t>
            </a:r>
            <a:r>
              <a:rPr lang="cs-CZ" dirty="0"/>
              <a:t>uvádějící lhůty a podmínky pro splacení úroku a veškeré související opakující se či jednorázové platby, mají-li být tyto platby a úroky splaceny bez umoření </a:t>
            </a:r>
            <a:r>
              <a:rPr lang="cs-CZ" dirty="0" smtClean="0"/>
              <a:t>jistiny</a:t>
            </a:r>
            <a:endParaRPr lang="cs-CZ" dirty="0"/>
          </a:p>
          <a:p>
            <a:pPr marL="174625" indent="-174625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případnou </a:t>
            </a:r>
            <a:r>
              <a:rPr lang="cs-CZ" dirty="0"/>
              <a:t>povinnost spotřebitele hradit platby za vedení jednoho nebo více účtů zaznamenávajících platební transakce a čerpání, jejich výši, je-li poskytovateli známa a podmínky, za nichž lze tyto platby změnit, ledaže je otevření účtu nepovinné, povinnost spotřebitele hradit platby za používání platebních prostředků pro platební transakce i čerpání, jejich výši, je-li poskytovateli známa, a veškeré další platby vyplývající ze smlouvy o spotřebitelském </a:t>
            </a:r>
            <a:r>
              <a:rPr lang="cs-CZ" dirty="0" smtClean="0"/>
              <a:t>úvěru</a:t>
            </a:r>
          </a:p>
          <a:p>
            <a:pPr marL="174625" indent="-174625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úrokovou </a:t>
            </a:r>
            <a:r>
              <a:rPr lang="cs-CZ" dirty="0"/>
              <a:t>sazbu použitelnou v případě opožděných plateb platnou v okamžiku uzavření smlouvy o spotřebitelském úvěru a podmínky pro její úpravu a další důsledky vyplývající z prodlení </a:t>
            </a:r>
            <a:r>
              <a:rPr lang="cs-CZ" dirty="0" smtClean="0"/>
              <a:t>spotřebitele</a:t>
            </a:r>
            <a:endParaRPr lang="cs-CZ" dirty="0"/>
          </a:p>
          <a:p>
            <a:pPr marL="174625" indent="-174625">
              <a:buClr>
                <a:srgbClr val="DD6909"/>
              </a:buClr>
              <a:buFont typeface="Arial" pitchFamily="34" charset="0"/>
              <a:buChar char="∕"/>
            </a:pPr>
            <a:r>
              <a:rPr lang="cs-CZ" b="1" dirty="0" smtClean="0"/>
              <a:t>informaci </a:t>
            </a:r>
            <a:r>
              <a:rPr lang="cs-CZ" b="1" dirty="0"/>
              <a:t>o případných nákladech na služby notáře či jiných obdobných nákladech a jejich výši, je-li poskytovateli </a:t>
            </a:r>
            <a:r>
              <a:rPr lang="cs-CZ" b="1" dirty="0" smtClean="0"/>
              <a:t>známa</a:t>
            </a:r>
            <a:endParaRPr lang="cs-CZ" b="1" dirty="0"/>
          </a:p>
          <a:p>
            <a:pPr marL="174625" indent="-174625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požadavek </a:t>
            </a:r>
            <a:r>
              <a:rPr lang="cs-CZ" dirty="0"/>
              <a:t>na případné zajištění nebo </a:t>
            </a:r>
            <a:r>
              <a:rPr lang="cs-CZ" dirty="0" smtClean="0"/>
              <a:t>pojištění</a:t>
            </a:r>
            <a:endParaRPr lang="cs-CZ" dirty="0"/>
          </a:p>
          <a:p>
            <a:pPr marL="174625" indent="-174625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informaci </a:t>
            </a:r>
            <a:r>
              <a:rPr lang="cs-CZ" dirty="0"/>
              <a:t>o právech vyplývajících z § 119 odst. 3 a 4 a podmínkách jejich </a:t>
            </a:r>
            <a:r>
              <a:rPr lang="cs-CZ" dirty="0" smtClean="0"/>
              <a:t>uplatnění</a:t>
            </a:r>
            <a:endParaRPr lang="cs-CZ" dirty="0"/>
          </a:p>
          <a:p>
            <a:pPr marL="174625" indent="-174625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informaci </a:t>
            </a:r>
            <a:r>
              <a:rPr lang="cs-CZ" dirty="0"/>
              <a:t>o právu na předčasné splacení spotřebitelského úvěru, o případném právu poskytovatele na náhradu vzniklých nákladů a u spotřebitelského úvěru jiného než na bydlení informaci o způsobu jejich </a:t>
            </a:r>
            <a:r>
              <a:rPr lang="cs-CZ" dirty="0" smtClean="0"/>
              <a:t>stanovení</a:t>
            </a:r>
            <a:endParaRPr lang="cs-CZ" dirty="0"/>
          </a:p>
          <a:p>
            <a:pPr marL="174625" indent="-174625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informaci </a:t>
            </a:r>
            <a:r>
              <a:rPr lang="cs-CZ" dirty="0"/>
              <a:t>o způsobu ukončení smluvního </a:t>
            </a:r>
            <a:r>
              <a:rPr lang="cs-CZ" dirty="0" smtClean="0"/>
              <a:t>vztahu</a:t>
            </a:r>
            <a:endParaRPr lang="cs-CZ" dirty="0"/>
          </a:p>
          <a:p>
            <a:pPr marL="174625" indent="-174625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informaci </a:t>
            </a:r>
            <a:r>
              <a:rPr lang="cs-CZ" dirty="0"/>
              <a:t>o možnosti mimosoudního řešení spotřebitelských sporů prostřednictvím finančního </a:t>
            </a:r>
            <a:r>
              <a:rPr lang="cs-CZ" dirty="0" smtClean="0"/>
              <a:t>arbitra</a:t>
            </a:r>
            <a:endParaRPr lang="cs-CZ" dirty="0"/>
          </a:p>
          <a:p>
            <a:pPr marL="174625" indent="-174625">
              <a:buClr>
                <a:srgbClr val="DD6909"/>
              </a:buClr>
              <a:buFont typeface="Arial" pitchFamily="34" charset="0"/>
              <a:buChar char="∕"/>
            </a:pPr>
            <a:r>
              <a:rPr lang="cs-CZ" b="1" dirty="0" smtClean="0"/>
              <a:t>označení </a:t>
            </a:r>
            <a:r>
              <a:rPr lang="cs-CZ" b="1" dirty="0"/>
              <a:t>příslušného orgánu </a:t>
            </a:r>
            <a:r>
              <a:rPr lang="cs-CZ" b="1" dirty="0" smtClean="0"/>
              <a:t>dohledu</a:t>
            </a:r>
          </a:p>
          <a:p>
            <a:pPr marL="174625" indent="-174625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informaci </a:t>
            </a:r>
            <a:r>
              <a:rPr lang="cs-CZ" dirty="0"/>
              <a:t>o tom, zda případné použití kapitálu vytvořeného platbami spotřebitele namísto splácení spotřebitelského úvěru povede k úplnému splacení spotřebitelského </a:t>
            </a:r>
            <a:r>
              <a:rPr lang="cs-CZ" dirty="0" smtClean="0"/>
              <a:t>úvěru</a:t>
            </a: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01122" cy="288032"/>
          </a:xfrm>
        </p:spPr>
        <p:txBody>
          <a:bodyPr/>
          <a:lstStyle/>
          <a:p>
            <a:r>
              <a:rPr lang="cs-CZ" sz="1200" dirty="0" smtClean="0"/>
              <a:t>  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7091213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c</a:t>
            </a:r>
            <a:r>
              <a:rPr lang="cs-CZ" dirty="0" smtClean="0"/>
              <a:t>o je sankcionováno?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=&gt; vliv na výpůjční </a:t>
            </a:r>
            <a:r>
              <a:rPr lang="cs-CZ" dirty="0"/>
              <a:t>úrokovou </a:t>
            </a:r>
            <a:r>
              <a:rPr lang="cs-CZ" dirty="0" smtClean="0"/>
              <a:t>sazbou (§ 110 odst. 1)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další sankce =&gt; nevyvratitelné domněnky neexistence povinností spotřebitele (§ 110 odst. 5)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 smtClean="0"/>
              <a:t>Důsledky porušení požadavků na formu a obsah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63615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umořování jistiny (§ 117)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vyloučení </a:t>
            </a:r>
            <a:r>
              <a:rPr lang="cs-CZ" dirty="0"/>
              <a:t>použití směnky nebo </a:t>
            </a:r>
            <a:r>
              <a:rPr lang="cs-CZ" dirty="0" smtClean="0"/>
              <a:t>šeku (§ 112)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zajištění spotřebitelského úvěru (§ 113)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oceňování </a:t>
            </a:r>
            <a:r>
              <a:rPr lang="cs-CZ" dirty="0"/>
              <a:t>předmětu </a:t>
            </a:r>
            <a:r>
              <a:rPr lang="cs-CZ" dirty="0" smtClean="0"/>
              <a:t>zajištění spotřebitelského úvěru na bydlení (§ 113 odst. 3)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 smtClean="0"/>
              <a:t>Některé smluvní podmínky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5160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spotřebiteli </a:t>
            </a:r>
            <a:r>
              <a:rPr lang="cs-CZ" dirty="0"/>
              <a:t>se přiznává právo vyrovnat </a:t>
            </a:r>
            <a:r>
              <a:rPr lang="cs-CZ" dirty="0" smtClean="0"/>
              <a:t>své povinnosti </a:t>
            </a:r>
            <a:r>
              <a:rPr lang="cs-CZ" dirty="0"/>
              <a:t>kdykoli před datem </a:t>
            </a:r>
            <a:r>
              <a:rPr lang="cs-CZ" dirty="0" smtClean="0"/>
              <a:t>splatnosti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poskytovatel </a:t>
            </a:r>
            <a:r>
              <a:rPr lang="cs-CZ" dirty="0"/>
              <a:t>má </a:t>
            </a:r>
            <a:r>
              <a:rPr lang="cs-CZ" dirty="0" smtClean="0"/>
              <a:t>zpravidla právo </a:t>
            </a:r>
            <a:r>
              <a:rPr lang="cs-CZ" dirty="0"/>
              <a:t>na náhradu účelně vynaložených nákladů přímo spojených s předčasným splacením úvěru (odškodnění</a:t>
            </a:r>
            <a:r>
              <a:rPr lang="cs-CZ" dirty="0" smtClean="0"/>
              <a:t>) - § 117 odst. 2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kdy nemá poskytovatel právo na odškodnění? (§ 117 odst. 3)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 smtClean="0"/>
              <a:t>Předčasné splacení spotřebitelského úvěru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6833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spotřebitel </a:t>
            </a:r>
            <a:r>
              <a:rPr lang="cs-CZ" dirty="0"/>
              <a:t>je oprávněn kdykoliv vypovědět spotřebitelský úvěr sjednaný na dobu </a:t>
            </a:r>
            <a:r>
              <a:rPr lang="cs-CZ" dirty="0" smtClean="0"/>
              <a:t>neurčitou (§ 120 odst. 1)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poskytovatel </a:t>
            </a:r>
            <a:r>
              <a:rPr lang="cs-CZ" dirty="0"/>
              <a:t>je </a:t>
            </a:r>
            <a:r>
              <a:rPr lang="cs-CZ" dirty="0" smtClean="0"/>
              <a:t>oprávněn, </a:t>
            </a:r>
            <a:r>
              <a:rPr lang="cs-CZ" dirty="0"/>
              <a:t>je-li to sjednáno ve smlouvě o spotřebitelském úvěru, písemně vypovědět spotřebitelský úvěr sjednaný na dobu </a:t>
            </a:r>
            <a:r>
              <a:rPr lang="cs-CZ" dirty="0" smtClean="0"/>
              <a:t>neurčitou (§ 120 odst. 2)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 smtClean="0"/>
              <a:t>Výpověď spotřebitelského úvěru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09585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c</a:t>
            </a:r>
            <a:r>
              <a:rPr lang="cs-CZ" dirty="0" smtClean="0"/>
              <a:t>íl =&gt; zamezit praktikám, </a:t>
            </a:r>
            <a:r>
              <a:rPr lang="cs-CZ" dirty="0"/>
              <a:t>kdy poskytovatel vydělává nikoli na sjednané odměně, ale na sankcích</a:t>
            </a: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jaké sankce může poskytovatel sjednat? (§ 122 odst. 1)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výše smluvní pokuty (§ 122 odst. 2, 3)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změna </a:t>
            </a:r>
            <a:r>
              <a:rPr lang="cs-CZ" dirty="0"/>
              <a:t>splatnosti spotřebitelského úvěru v důsledku </a:t>
            </a:r>
            <a:r>
              <a:rPr lang="cs-CZ" dirty="0" smtClean="0"/>
              <a:t>prodlení (§ 124)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 smtClean="0"/>
              <a:t>Prodlení spotřebitele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2968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cíl =&gt; </a:t>
            </a:r>
            <a:r>
              <a:rPr lang="cs-CZ" dirty="0"/>
              <a:t>zajistit minimální standard shovívavosti věřitele při vymáhání spotřebitelského </a:t>
            </a:r>
            <a:r>
              <a:rPr lang="cs-CZ" dirty="0" smtClean="0"/>
              <a:t>úvěru na bydlení</a:t>
            </a:r>
          </a:p>
          <a:p>
            <a:pPr lvl="1"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dirty="0"/>
              <a:t>zvláště tam, kde jde o úvěr zajištěný </a:t>
            </a:r>
            <a:r>
              <a:rPr lang="cs-CZ" dirty="0" smtClean="0"/>
              <a:t>nemovitostí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stanoví </a:t>
            </a:r>
            <a:r>
              <a:rPr lang="cs-CZ" dirty="0"/>
              <a:t>se minimální lhůta, kterou musí věřitel poskytnout spotřebiteli ke splacení dluhu, dříve než realizuje </a:t>
            </a:r>
            <a:r>
              <a:rPr lang="cs-CZ" dirty="0" smtClean="0"/>
              <a:t>zajištění (§ 123)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poskytovatel nesmí </a:t>
            </a:r>
            <a:r>
              <a:rPr lang="cs-CZ" dirty="0"/>
              <a:t>bránit spotřebiteli v prodeji </a:t>
            </a:r>
            <a:r>
              <a:rPr lang="cs-CZ" dirty="0" smtClean="0"/>
              <a:t>nemovitosti (§ 123 odst. 1 in fine)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 smtClean="0"/>
              <a:t>Výkon zástavního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88959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výpočet </a:t>
            </a:r>
            <a:r>
              <a:rPr lang="cs-CZ" dirty="0"/>
              <a:t>roční procentní sazby nákladů úvěr je založen na předpokladu, že spotřebitelský úvěr bude trvat po dohodnutou dobu a že poskytovatel a spotřebitel splní řádně a včas své </a:t>
            </a:r>
            <a:r>
              <a:rPr lang="cs-CZ" dirty="0" smtClean="0"/>
              <a:t>povinnosti (§ 133)</a:t>
            </a:r>
          </a:p>
          <a:p>
            <a:pPr lvl="1"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dirty="0"/>
              <a:t>j</a:t>
            </a:r>
            <a:r>
              <a:rPr lang="cs-CZ" dirty="0" smtClean="0"/>
              <a:t>estliže </a:t>
            </a:r>
            <a:r>
              <a:rPr lang="cs-CZ" dirty="0"/>
              <a:t>smlouva </a:t>
            </a:r>
            <a:r>
              <a:rPr lang="cs-CZ" dirty="0" smtClean="0"/>
              <a:t>umožňuje </a:t>
            </a:r>
            <a:r>
              <a:rPr lang="cs-CZ" dirty="0"/>
              <a:t>po počátečním období alespoň 5</a:t>
            </a:r>
            <a:r>
              <a:rPr lang="cs-CZ" dirty="0" smtClean="0"/>
              <a:t> </a:t>
            </a:r>
            <a:r>
              <a:rPr lang="cs-CZ" dirty="0"/>
              <a:t>let, během něhož je dohodnuta pevná výpůjční úroková sazba, sjednání nové pevné výpůjční úrokové sazby na další významně dlouhé </a:t>
            </a:r>
            <a:r>
              <a:rPr lang="cs-CZ" dirty="0" smtClean="0"/>
              <a:t>období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co například patří do nákladů spotřebitelského úvěru?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co například nepatří do nákladů spotřebitelského úvěru?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 smtClean="0"/>
              <a:t>RPSN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41172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700808"/>
            <a:ext cx="8285168" cy="4752528"/>
          </a:xfrm>
        </p:spPr>
        <p:txBody>
          <a:bodyPr>
            <a:no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cs-CZ" sz="2400" b="1" dirty="0">
                <a:solidFill>
                  <a:srgbClr val="00426E"/>
                </a:solidFill>
                <a:ea typeface="+mj-ea"/>
              </a:rPr>
              <a:t>1) Produktová regulace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cs-CZ" sz="2400" b="1" dirty="0">
                <a:solidFill>
                  <a:srgbClr val="00426E"/>
                </a:solidFill>
                <a:ea typeface="+mj-ea"/>
              </a:rPr>
              <a:t>2) Institucionální regulace</a:t>
            </a:r>
          </a:p>
          <a:p>
            <a:pPr marL="538163" indent="-182563"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sz="2400" dirty="0" smtClean="0"/>
              <a:t>smlouva o spotřebitelském úvěru</a:t>
            </a:r>
          </a:p>
          <a:p>
            <a:pPr marL="538163" indent="-182563"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sz="2400" dirty="0" smtClean="0"/>
              <a:t>smlouva o </a:t>
            </a:r>
            <a:r>
              <a:rPr lang="cs-CZ" sz="2400" dirty="0"/>
              <a:t>z</a:t>
            </a:r>
            <a:r>
              <a:rPr lang="cs-CZ" sz="2400" dirty="0" smtClean="0"/>
              <a:t>prostředkování SÚ</a:t>
            </a:r>
          </a:p>
          <a:p>
            <a:pPr marL="538163" indent="-182563"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sz="2400" dirty="0" smtClean="0"/>
              <a:t>RPSN</a:t>
            </a:r>
          </a:p>
          <a:p>
            <a:pPr marL="538163" indent="-182563"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sz="2400" dirty="0" smtClean="0"/>
              <a:t>osoby oprávněné poskytovat spotřebitelský úvěr</a:t>
            </a:r>
          </a:p>
          <a:p>
            <a:pPr marL="355600" indent="0">
              <a:buClr>
                <a:srgbClr val="DD6909"/>
              </a:buClr>
              <a:buNone/>
            </a:pPr>
            <a:r>
              <a:rPr lang="cs-CZ" sz="2400" dirty="0"/>
              <a:t> </a:t>
            </a:r>
            <a:r>
              <a:rPr lang="cs-CZ" sz="2400" dirty="0" smtClean="0"/>
              <a:t>  - bankovní a nebankovní poskytovatelé</a:t>
            </a:r>
          </a:p>
          <a:p>
            <a:pPr marL="538163" indent="-182563"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o</a:t>
            </a:r>
            <a:r>
              <a:rPr lang="cs-CZ" sz="2400" dirty="0" smtClean="0"/>
              <a:t>soby oprávněné zprostředkovávat SÚ</a:t>
            </a:r>
            <a:endParaRPr lang="cs-CZ" sz="2400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 smtClean="0"/>
              <a:t>Oblast </a:t>
            </a:r>
            <a:r>
              <a:rPr lang="cs-CZ" dirty="0" smtClean="0"/>
              <a:t>úpravy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63760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princip </a:t>
            </a:r>
            <a:r>
              <a:rPr lang="cs-CZ" dirty="0" err="1" smtClean="0"/>
              <a:t>neretroaktivity</a:t>
            </a:r>
            <a:r>
              <a:rPr lang="cs-CZ" dirty="0" smtClean="0"/>
              <a:t> (§ 164)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výjimky – která pravidla se použijí i na starší úvěry?</a:t>
            </a:r>
          </a:p>
          <a:p>
            <a:pPr lvl="1"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posouzení úvěruschopnosti (§ 165)</a:t>
            </a:r>
          </a:p>
          <a:p>
            <a:pPr lvl="1"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informační povinnost (§ 166)</a:t>
            </a:r>
          </a:p>
          <a:p>
            <a:pPr lvl="1"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předčasné splácení – úvěry na bydlení (§ 167)</a:t>
            </a:r>
          </a:p>
          <a:p>
            <a:pPr lvl="1"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prodlení spotřebitele (§ 168)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 smtClean="0"/>
              <a:t>Přechodná ustanovení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91171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z</a:t>
            </a:r>
            <a:r>
              <a:rPr lang="cs-CZ" dirty="0" smtClean="0"/>
              <a:t>přísnění nároků na vstup do odvětví pro poskytovatele a zprostředkovatele spotřebitelského úvěru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r</a:t>
            </a:r>
            <a:r>
              <a:rPr lang="cs-CZ" dirty="0" smtClean="0"/>
              <a:t>ozšíření působnosti ČNB</a:t>
            </a:r>
          </a:p>
          <a:p>
            <a:pPr lvl="1">
              <a:spcAft>
                <a:spcPts val="6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dirty="0"/>
              <a:t>d</a:t>
            </a:r>
            <a:r>
              <a:rPr lang="cs-CZ" dirty="0" smtClean="0"/>
              <a:t>ohlíží nad celým </a:t>
            </a:r>
            <a:r>
              <a:rPr lang="cs-CZ" dirty="0"/>
              <a:t>finančním </a:t>
            </a:r>
            <a:r>
              <a:rPr lang="cs-CZ" dirty="0" smtClean="0"/>
              <a:t>trhem</a:t>
            </a:r>
          </a:p>
          <a:p>
            <a:pPr lvl="1">
              <a:spcAft>
                <a:spcPts val="6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uděluje oprávnění k činnosti </a:t>
            </a:r>
          </a:p>
          <a:p>
            <a:pPr lvl="1">
              <a:spcAft>
                <a:spcPts val="6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vede </a:t>
            </a:r>
            <a:r>
              <a:rPr lang="cs-CZ" b="1" dirty="0" smtClean="0"/>
              <a:t>registr </a:t>
            </a:r>
            <a:r>
              <a:rPr lang="cs-CZ" dirty="0" smtClean="0"/>
              <a:t>oprávněných osob v oblasti SÚ</a:t>
            </a:r>
            <a:endParaRPr lang="cs-CZ" sz="1400" dirty="0">
              <a:solidFill>
                <a:schemeClr val="tx1"/>
              </a:solidFill>
            </a:endParaRPr>
          </a:p>
          <a:p>
            <a:pPr marL="457200" lvl="1" indent="0">
              <a:buClr>
                <a:srgbClr val="DD6909"/>
              </a:buClr>
              <a:buNone/>
            </a:pPr>
            <a:endParaRPr lang="cs-CZ" dirty="0"/>
          </a:p>
          <a:p>
            <a:pPr lvl="1"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 smtClean="0"/>
              <a:t>Institucionální</a:t>
            </a:r>
            <a:r>
              <a:rPr lang="cs-CZ" dirty="0" smtClean="0"/>
              <a:t> </a:t>
            </a:r>
            <a:r>
              <a:rPr lang="cs-CZ" dirty="0" smtClean="0"/>
              <a:t>regulace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6332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 fontScale="85000" lnSpcReduction="100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None/>
            </a:pPr>
            <a:r>
              <a:rPr lang="cs-CZ" sz="2100" dirty="0"/>
              <a:t>Stávající úprava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dirty="0"/>
              <a:t>bankovní licence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dirty="0"/>
              <a:t>v souvislosti s platebními službami podle ZOPS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dirty="0"/>
              <a:t>v režimu živnostenského podnikání – v rámci vázané živnosti „podnikání nebo zprostředkování </a:t>
            </a:r>
            <a:r>
              <a:rPr lang="cs-CZ" dirty="0" smtClean="0"/>
              <a:t>spotř</a:t>
            </a:r>
            <a:r>
              <a:rPr lang="cs-CZ" dirty="0" smtClean="0"/>
              <a:t>ebitelského</a:t>
            </a:r>
            <a:r>
              <a:rPr lang="cs-CZ" dirty="0" smtClean="0"/>
              <a:t> </a:t>
            </a:r>
            <a:r>
              <a:rPr lang="cs-CZ" dirty="0"/>
              <a:t>úvěru“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None/>
            </a:pPr>
            <a:endParaRPr lang="cs-CZ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rgbClr val="DD6909"/>
              </a:buClr>
              <a:buNone/>
            </a:pPr>
            <a:r>
              <a:rPr lang="cs-CZ" sz="2100" dirty="0"/>
              <a:t>Nová úprava (podobné) – vždy za podmínek zákona upravujících jejich činnost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Banka</a:t>
            </a:r>
            <a:endParaRPr lang="cs-CZ" sz="12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Spořitelní a úvěrní družstvo</a:t>
            </a:r>
            <a:endParaRPr lang="cs-CZ" sz="12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Platební instituce</a:t>
            </a:r>
            <a:endParaRPr lang="cs-CZ" sz="12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Poskytovatel peněžních služeb malého rozsahu</a:t>
            </a:r>
            <a:endParaRPr lang="cs-CZ" sz="13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Instituce elektronických peněz</a:t>
            </a:r>
            <a:r>
              <a:rPr lang="cs-CZ" sz="1200" dirty="0" smtClean="0"/>
              <a:t>  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Vydavatel elektronických peněž malého rozsahu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>
                <a:solidFill>
                  <a:schemeClr val="tx2"/>
                </a:solidFill>
              </a:rPr>
              <a:t>Nebankovní poskytovatel spotřebitelského úvěru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DD6909"/>
              </a:buClr>
              <a:buNone/>
            </a:pPr>
            <a:endParaRPr lang="cs-CZ" sz="12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DD6909"/>
              </a:buClr>
              <a:buNone/>
            </a:pPr>
            <a:endParaRPr lang="cs-CZ" sz="1200" dirty="0" smtClean="0">
              <a:solidFill>
                <a:schemeClr val="tx2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sz="2600" dirty="0" smtClean="0"/>
              <a:t>Osoby oprávněné poskytovat spotřebitelský úvěr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4763467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844824"/>
            <a:ext cx="8715404" cy="501317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Oprávnění od ČNB =&gt; zápis do registru </a:t>
            </a:r>
            <a:endParaRPr lang="cs-CZ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  <a:tabLst>
                <a:tab pos="5649913" algn="l"/>
              </a:tabLst>
            </a:pPr>
            <a:r>
              <a:rPr lang="cs-CZ" sz="2000" dirty="0" smtClean="0"/>
              <a:t>Korporátní požadavky 	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  <a:tabLst>
                <a:tab pos="5649913" algn="l"/>
              </a:tabLst>
            </a:pPr>
            <a:r>
              <a:rPr lang="cs-CZ" sz="2000" dirty="0" smtClean="0"/>
              <a:t>Forma</a:t>
            </a:r>
            <a:r>
              <a:rPr lang="cs-CZ" sz="1200" dirty="0" smtClean="0">
                <a:solidFill>
                  <a:schemeClr val="tx1"/>
                </a:solidFill>
              </a:rPr>
              <a:t>	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anose="020B0604020202020204" pitchFamily="34" charset="0"/>
              <a:buChar char="•"/>
              <a:tabLst>
                <a:tab pos="5649913" algn="l"/>
              </a:tabLst>
            </a:pPr>
            <a:r>
              <a:rPr lang="cs-CZ" sz="1600" dirty="0" smtClean="0"/>
              <a:t>Sídlo	</a:t>
            </a:r>
            <a:endParaRPr lang="cs-CZ" sz="1600" dirty="0" smtClean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anose="020B0604020202020204" pitchFamily="34" charset="0"/>
              <a:buChar char="•"/>
              <a:tabLst>
                <a:tab pos="5649913" algn="l"/>
              </a:tabLst>
            </a:pPr>
            <a:r>
              <a:rPr lang="cs-CZ" sz="1600" dirty="0" smtClean="0"/>
              <a:t>Dozorčí rada</a:t>
            </a:r>
            <a:r>
              <a:rPr lang="cs-CZ" sz="1600" dirty="0"/>
              <a:t>	</a:t>
            </a:r>
            <a:endParaRPr lang="cs-CZ" sz="1600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anose="020B0604020202020204" pitchFamily="34" charset="0"/>
              <a:buChar char="•"/>
              <a:tabLst>
                <a:tab pos="5649913" algn="l"/>
              </a:tabLst>
            </a:pPr>
            <a:r>
              <a:rPr lang="cs-CZ" sz="1600" dirty="0" smtClean="0"/>
              <a:t>Počáteční kapitál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cs-CZ" sz="1600" dirty="0" smtClean="0"/>
              <a:t>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sz="1600" dirty="0" smtClean="0"/>
              <a:t>Původ </a:t>
            </a:r>
            <a:r>
              <a:rPr lang="cs-CZ" sz="1600" dirty="0"/>
              <a:t>finančních </a:t>
            </a:r>
            <a:r>
              <a:rPr lang="cs-CZ" sz="1600" dirty="0" smtClean="0"/>
              <a:t>zdrojů</a:t>
            </a:r>
            <a:endParaRPr lang="cs-CZ" sz="1600" dirty="0">
              <a:solidFill>
                <a:schemeClr val="tx1"/>
              </a:solidFill>
            </a:endParaRPr>
          </a:p>
          <a:p>
            <a:pPr marL="342900" lvl="2" indent="-342900"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000" dirty="0"/>
              <a:t>Personální předpoklady</a:t>
            </a:r>
            <a:endParaRPr lang="cs-CZ" sz="2000" dirty="0"/>
          </a:p>
          <a:p>
            <a:pPr marL="342900" lvl="2" indent="-342900"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  <a:tabLst>
                <a:tab pos="5649913" algn="l"/>
              </a:tabLst>
            </a:pPr>
            <a:r>
              <a:rPr lang="cs-CZ" sz="2000" dirty="0"/>
              <a:t>Interní </a:t>
            </a:r>
            <a:r>
              <a:rPr lang="cs-CZ" sz="2000" dirty="0" smtClean="0"/>
              <a:t>postupy                                                                      </a:t>
            </a:r>
            <a:r>
              <a:rPr lang="cs-CZ" sz="1400" dirty="0" smtClean="0"/>
              <a:t>	</a:t>
            </a:r>
            <a:r>
              <a:rPr lang="cs-CZ" sz="1200" b="1" dirty="0" smtClean="0">
                <a:solidFill>
                  <a:schemeClr val="tx1"/>
                </a:solidFill>
              </a:rPr>
              <a:t> </a:t>
            </a:r>
          </a:p>
          <a:p>
            <a:pPr marL="742950" lvl="3" indent="-285750"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Požadavky </a:t>
            </a:r>
            <a:r>
              <a:rPr lang="cs-CZ" dirty="0"/>
              <a:t>na výkon </a:t>
            </a:r>
            <a:r>
              <a:rPr lang="cs-CZ" dirty="0" smtClean="0"/>
              <a:t>činnosti                                                    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anose="020B0604020202020204" pitchFamily="34" charset="0"/>
              <a:buChar char="•"/>
              <a:tabLst>
                <a:tab pos="5649913" algn="l"/>
              </a:tabLst>
            </a:pPr>
            <a:r>
              <a:rPr lang="cs-CZ" sz="1600" dirty="0"/>
              <a:t>Plán obchodní </a:t>
            </a:r>
            <a:r>
              <a:rPr lang="cs-CZ" sz="1600" dirty="0" smtClean="0"/>
              <a:t>činnosti </a:t>
            </a:r>
            <a:r>
              <a:rPr lang="cs-CZ" sz="1600" dirty="0" smtClean="0">
                <a:solidFill>
                  <a:schemeClr val="tx1"/>
                </a:solidFill>
              </a:rPr>
              <a:t>	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anose="020B0604020202020204" pitchFamily="34" charset="0"/>
              <a:buChar char="•"/>
              <a:tabLst>
                <a:tab pos="5646738" algn="l"/>
              </a:tabLst>
            </a:pPr>
            <a:r>
              <a:rPr lang="cs-CZ" sz="1600" dirty="0" smtClean="0"/>
              <a:t>Pravidla jednání s potencionálními </a:t>
            </a:r>
            <a:r>
              <a:rPr lang="cs-CZ" sz="1600" dirty="0"/>
              <a:t>klienty   </a:t>
            </a:r>
            <a:r>
              <a:rPr lang="cs-CZ" sz="1600" dirty="0" smtClean="0"/>
              <a:t>             </a:t>
            </a:r>
            <a:r>
              <a:rPr lang="cs-CZ" sz="1400" dirty="0" smtClean="0"/>
              <a:t>	</a:t>
            </a:r>
            <a:endParaRPr lang="cs-CZ" sz="1200" dirty="0" smtClean="0">
              <a:solidFill>
                <a:schemeClr val="tx1"/>
              </a:solidFill>
            </a:endParaRP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>
                <a:srgbClr val="DD6909"/>
              </a:buClr>
              <a:buNone/>
              <a:tabLst>
                <a:tab pos="5649913" algn="l"/>
              </a:tabLst>
            </a:pPr>
            <a:r>
              <a:rPr lang="cs-CZ" sz="1200" dirty="0" smtClean="0">
                <a:solidFill>
                  <a:schemeClr val="tx1"/>
                </a:solidFill>
              </a:rPr>
              <a:t>                  	</a:t>
            </a:r>
          </a:p>
          <a:p>
            <a:pPr marL="4763" lvl="1" indent="0">
              <a:spcBef>
                <a:spcPts val="0"/>
              </a:spcBef>
              <a:spcAft>
                <a:spcPts val="0"/>
              </a:spcAft>
              <a:buClr>
                <a:srgbClr val="DD6909"/>
              </a:buClr>
              <a:buNone/>
            </a:pPr>
            <a:endParaRPr lang="cs-CZ" sz="1200" dirty="0" smtClean="0"/>
          </a:p>
          <a:p>
            <a:pPr marL="176213" lvl="1" indent="-171450">
              <a:spcBef>
                <a:spcPts val="0"/>
              </a:spcBef>
              <a:spcAft>
                <a:spcPts val="0"/>
              </a:spcAft>
              <a:buClr>
                <a:srgbClr val="DD6909"/>
              </a:buClr>
              <a:buFontTx/>
              <a:buChar char="-"/>
            </a:pPr>
            <a:endParaRPr lang="cs-CZ" sz="12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413808"/>
          </a:xfrm>
        </p:spPr>
        <p:txBody>
          <a:bodyPr/>
          <a:lstStyle/>
          <a:p>
            <a:r>
              <a:rPr lang="cs-CZ" dirty="0" smtClean="0"/>
              <a:t>Nebankovní poskytovatel spotřebitelského úvěru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9259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844824"/>
            <a:ext cx="8285168" cy="4824536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0"/>
              </a:spcBef>
              <a:buClr>
                <a:srgbClr val="DD6909"/>
              </a:buClr>
              <a:buFont typeface="Arial" pitchFamily="34" charset="0"/>
              <a:buChar char="∕"/>
            </a:pPr>
            <a:r>
              <a:rPr lang="cs-CZ" sz="1600" dirty="0" smtClean="0"/>
              <a:t>Vnitřní </a:t>
            </a:r>
            <a:r>
              <a:rPr lang="cs-CZ" sz="1600" dirty="0"/>
              <a:t>fungování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sz="1600" dirty="0"/>
              <a:t>Administrativa a účetnictví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sz="1600" dirty="0"/>
              <a:t>Odměňování</a:t>
            </a:r>
            <a:r>
              <a:rPr lang="cs-CZ" sz="1600" dirty="0" smtClean="0">
                <a:solidFill>
                  <a:srgbClr val="FF0000"/>
                </a:solidFill>
              </a:rPr>
              <a:t> </a:t>
            </a:r>
            <a:r>
              <a:rPr lang="cs-CZ" sz="1600" dirty="0"/>
              <a:t>– nesmí motivovat k neplnění povinností dle zákona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sz="1600" dirty="0"/>
              <a:t>Posuzování </a:t>
            </a:r>
            <a:r>
              <a:rPr lang="cs-CZ" sz="1600" dirty="0"/>
              <a:t>úvěruschopnosti spotřebitele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sz="1600" dirty="0"/>
              <a:t>Přijetí a ocenění předmětu zajištění SÚ na bydlení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sz="1600" dirty="0"/>
              <a:t>AML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sz="1600" dirty="0"/>
              <a:t>Zpracování a evidence </a:t>
            </a:r>
            <a:r>
              <a:rPr lang="cs-CZ" sz="1600" dirty="0" smtClean="0"/>
              <a:t>informací </a:t>
            </a:r>
            <a:r>
              <a:rPr lang="cs-CZ" sz="1600" dirty="0"/>
              <a:t>– kontrolní a bezpečností opatření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sz="1600" dirty="0"/>
              <a:t>Vnitřní a vnější komunikace</a:t>
            </a:r>
          </a:p>
          <a:p>
            <a:pPr marL="342900" lvl="1" indent="-342900">
              <a:spcBef>
                <a:spcPts val="0"/>
              </a:spcBef>
              <a:buClr>
                <a:srgbClr val="DD6909"/>
              </a:buClr>
              <a:buFont typeface="Arial" pitchFamily="34" charset="0"/>
              <a:buChar char="∕"/>
            </a:pPr>
            <a:r>
              <a:rPr lang="cs-CZ" sz="1600" dirty="0"/>
              <a:t>Jednání s klientem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sz="1600" dirty="0"/>
              <a:t>Vyřizování stížností a reklamací spotřebitelů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sz="1600" dirty="0"/>
              <a:t>Jednání se spotřebiteli v prodlení </a:t>
            </a:r>
            <a:r>
              <a:rPr lang="cs-CZ" sz="1600" dirty="0"/>
              <a:t>– shovívavost (odrážet shovívavý přístup)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sz="1600" dirty="0"/>
              <a:t>Vymáhání pohledávek</a:t>
            </a:r>
          </a:p>
          <a:p>
            <a:pPr marL="342900" lvl="1" indent="-342900">
              <a:spcBef>
                <a:spcPts val="0"/>
              </a:spcBef>
              <a:buClr>
                <a:srgbClr val="DD6909"/>
              </a:buClr>
              <a:buFont typeface="Arial" pitchFamily="34" charset="0"/>
              <a:buChar char="∕"/>
            </a:pPr>
            <a:r>
              <a:rPr lang="cs-CZ" sz="1600" dirty="0" smtClean="0"/>
              <a:t>Kontrola</a:t>
            </a:r>
            <a:endParaRPr lang="cs-CZ" sz="1600" dirty="0"/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sz="1600" dirty="0"/>
              <a:t>Průběžná kontrola dodržování zákona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sz="1600" dirty="0"/>
              <a:t>Kontrola osob, jejichž prostřednictvím je poskytován </a:t>
            </a:r>
            <a:r>
              <a:rPr lang="cs-CZ" sz="1600" dirty="0"/>
              <a:t>SÚ </a:t>
            </a:r>
            <a:r>
              <a:rPr lang="cs-CZ" sz="1600" dirty="0"/>
              <a:t>– zejména, jestli dodržují zákon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24744"/>
            <a:ext cx="8501122" cy="648072"/>
          </a:xfrm>
        </p:spPr>
        <p:txBody>
          <a:bodyPr/>
          <a:lstStyle/>
          <a:p>
            <a:pPr lvl="1"/>
            <a:r>
              <a:rPr lang="cs-CZ" sz="2700" dirty="0" smtClean="0"/>
              <a:t>Požadavky na výkon činnosti - postupy a pravidla</a:t>
            </a:r>
            <a:r>
              <a:rPr lang="cs-CZ" sz="2600" dirty="0" smtClean="0"/>
              <a:t/>
            </a:r>
            <a:br>
              <a:rPr lang="cs-CZ" sz="2600" dirty="0" smtClean="0"/>
            </a:br>
            <a:r>
              <a:rPr lang="cs-CZ" sz="1200" dirty="0">
                <a:solidFill>
                  <a:schemeClr val="tx2"/>
                </a:solidFill>
              </a:rPr>
              <a:t/>
            </a:r>
            <a:br>
              <a:rPr lang="cs-CZ" sz="1200" dirty="0">
                <a:solidFill>
                  <a:schemeClr val="tx2"/>
                </a:solidFill>
              </a:rPr>
            </a:b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2936576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Clr>
                <a:srgbClr val="DD6909"/>
              </a:buClr>
              <a:buNone/>
            </a:pPr>
            <a:r>
              <a:rPr lang="cs-CZ" sz="2200" dirty="0"/>
              <a:t>Zprostředkování spotřebitelského úvěru</a:t>
            </a:r>
            <a:r>
              <a:rPr lang="cs-CZ" sz="2200" dirty="0" smtClean="0"/>
              <a:t>:</a:t>
            </a:r>
            <a:endParaRPr lang="cs-CZ" sz="22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200" dirty="0" smtClean="0"/>
              <a:t>samostatný zprostředkovatel</a:t>
            </a:r>
          </a:p>
          <a:p>
            <a:pPr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200" dirty="0"/>
              <a:t>v</a:t>
            </a:r>
            <a:r>
              <a:rPr lang="cs-CZ" sz="2200" dirty="0" smtClean="0"/>
              <a:t>ázaný zástupce</a:t>
            </a:r>
          </a:p>
          <a:p>
            <a:pPr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200" dirty="0"/>
              <a:t>z</a:t>
            </a:r>
            <a:r>
              <a:rPr lang="cs-CZ" sz="2200" dirty="0" smtClean="0"/>
              <a:t>prostředkovatel vázaného spotřebitelského úvěru</a:t>
            </a:r>
          </a:p>
          <a:p>
            <a:pPr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200" dirty="0" smtClean="0"/>
              <a:t>zahraniční zprostředkovatel</a:t>
            </a:r>
            <a:endParaRPr lang="cs-CZ" sz="2200" dirty="0" smtClean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268760"/>
            <a:ext cx="8501122" cy="576064"/>
          </a:xfrm>
        </p:spPr>
        <p:txBody>
          <a:bodyPr/>
          <a:lstStyle/>
          <a:p>
            <a:r>
              <a:rPr lang="cs-CZ" sz="2400" dirty="0" smtClean="0"/>
              <a:t>Osoby oprávněné zprostředkovávat spotřebitelský úvěr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472418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 marL="342900" lvl="1" indent="-342900"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100" dirty="0" smtClean="0"/>
              <a:t>povolovací </a:t>
            </a:r>
            <a:r>
              <a:rPr lang="cs-CZ" sz="2100" dirty="0"/>
              <a:t>režim </a:t>
            </a:r>
          </a:p>
          <a:p>
            <a:pPr marL="342900" lvl="1" indent="-342900"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100" dirty="0" smtClean="0"/>
              <a:t>splnění </a:t>
            </a:r>
            <a:r>
              <a:rPr lang="cs-CZ" sz="2100" dirty="0"/>
              <a:t>podmínek =</a:t>
            </a:r>
            <a:r>
              <a:rPr lang="en-US" sz="2100" dirty="0"/>
              <a:t>&gt;</a:t>
            </a:r>
            <a:r>
              <a:rPr lang="ru-RU" sz="2100" dirty="0"/>
              <a:t> </a:t>
            </a:r>
            <a:r>
              <a:rPr lang="cs-CZ" sz="2100" dirty="0" smtClean="0"/>
              <a:t>udělení oprávnění </a:t>
            </a:r>
            <a:r>
              <a:rPr lang="cs-CZ" sz="2100" dirty="0"/>
              <a:t>na 1 rok </a:t>
            </a:r>
            <a:r>
              <a:rPr lang="cs-CZ" sz="2100" dirty="0" smtClean="0"/>
              <a:t>=</a:t>
            </a:r>
            <a:r>
              <a:rPr lang="en-US" sz="2100" dirty="0"/>
              <a:t>&gt;</a:t>
            </a:r>
            <a:r>
              <a:rPr lang="ru-RU" sz="2100" dirty="0"/>
              <a:t> </a:t>
            </a:r>
            <a:r>
              <a:rPr lang="cs-CZ" sz="2100" dirty="0"/>
              <a:t>zápis do </a:t>
            </a:r>
            <a:r>
              <a:rPr lang="cs-CZ" sz="2100" dirty="0" smtClean="0"/>
              <a:t>registru</a:t>
            </a:r>
            <a:r>
              <a:rPr lang="cs-CZ" sz="2100" dirty="0" smtClean="0">
                <a:solidFill>
                  <a:schemeClr val="tx1"/>
                </a:solidFill>
              </a:rPr>
              <a:t> </a:t>
            </a:r>
          </a:p>
          <a:p>
            <a:pPr marL="342900" lvl="1" indent="-342900"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100" dirty="0" smtClean="0"/>
              <a:t>zprostředkování </a:t>
            </a:r>
            <a:r>
              <a:rPr lang="cs-CZ" sz="2100" dirty="0"/>
              <a:t>na základě (písemné) smlouvy </a:t>
            </a:r>
          </a:p>
          <a:p>
            <a:pPr lvl="1">
              <a:spcAft>
                <a:spcPts val="3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dirty="0"/>
              <a:t>s jedním nebo více poskytovateli spotřebitelského úvěru</a:t>
            </a:r>
          </a:p>
          <a:p>
            <a:pPr lvl="1">
              <a:spcAft>
                <a:spcPts val="3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se spotřebitelem</a:t>
            </a:r>
          </a:p>
          <a:p>
            <a:pPr marL="457200" lvl="1" indent="0">
              <a:spcAft>
                <a:spcPts val="300"/>
              </a:spcAft>
              <a:buClr>
                <a:srgbClr val="DD6909"/>
              </a:buCl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 smtClean="0"/>
              <a:t>Samostatný zprostředkovatel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1862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772816"/>
            <a:ext cx="8285168" cy="4680520"/>
          </a:xfrm>
        </p:spPr>
        <p:txBody>
          <a:bodyPr>
            <a:normAutofit/>
          </a:bodyPr>
          <a:lstStyle/>
          <a:p>
            <a:pPr marL="342900" lvl="1" indent="-342900">
              <a:spcAft>
                <a:spcPts val="3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000" dirty="0"/>
              <a:t>p</a:t>
            </a:r>
            <a:r>
              <a:rPr lang="cs-CZ" sz="2000" dirty="0" smtClean="0"/>
              <a:t>ožadavky na vnitřní pravidla</a:t>
            </a:r>
            <a:endParaRPr lang="cs-CZ" sz="2000" dirty="0" smtClean="0"/>
          </a:p>
          <a:p>
            <a:pPr lvl="1" algn="just">
              <a:spcAft>
                <a:spcPts val="3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dirty="0"/>
              <a:t>kontrolu </a:t>
            </a:r>
            <a:r>
              <a:rPr lang="cs-CZ" dirty="0" smtClean="0"/>
              <a:t>činnosti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/>
              <a:t>svých pracovníků </a:t>
            </a:r>
          </a:p>
          <a:p>
            <a:pPr lvl="1" algn="just">
              <a:spcAft>
                <a:spcPts val="3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dirty="0"/>
              <a:t>odměňování osob – nesmí motivovat k neplnění povinností podle </a:t>
            </a:r>
            <a:r>
              <a:rPr lang="cs-CZ" dirty="0" smtClean="0"/>
              <a:t>zákona</a:t>
            </a:r>
            <a:endParaRPr lang="cs-CZ" dirty="0"/>
          </a:p>
          <a:p>
            <a:pPr lvl="1" algn="just">
              <a:spcAft>
                <a:spcPts val="3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dirty="0"/>
              <a:t>střet zájmů  - postupy pro zjišťování a řízení střetu zájmů </a:t>
            </a:r>
          </a:p>
          <a:p>
            <a:pPr lvl="1" algn="just">
              <a:spcAft>
                <a:spcPts val="3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dirty="0"/>
              <a:t>vyřizování stížností – zavést systém vyřizování stížností</a:t>
            </a:r>
          </a:p>
          <a:p>
            <a:pPr marL="342900" lvl="1" indent="-342900">
              <a:spcAft>
                <a:spcPts val="3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000" dirty="0"/>
              <a:t>p</a:t>
            </a:r>
            <a:r>
              <a:rPr lang="cs-CZ" sz="2000" dirty="0" smtClean="0"/>
              <a:t>ojištění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</a:p>
          <a:p>
            <a:pPr marL="400050" lvl="2" indent="0">
              <a:spcAft>
                <a:spcPts val="300"/>
              </a:spcAft>
              <a:buClr>
                <a:srgbClr val="DD6909"/>
              </a:buClr>
              <a:buNone/>
            </a:pPr>
            <a:r>
              <a:rPr lang="cs-CZ" sz="1400" dirty="0" smtClean="0">
                <a:solidFill>
                  <a:schemeClr val="tx1"/>
                </a:solidFill>
              </a:rPr>
              <a:t>	</a:t>
            </a:r>
            <a:r>
              <a:rPr lang="cs-CZ" dirty="0"/>
              <a:t>a) 460 000 EUR na každou jednotlivou pojistnou událost;</a:t>
            </a:r>
          </a:p>
          <a:p>
            <a:pPr marL="400050" lvl="2" indent="0">
              <a:spcAft>
                <a:spcPts val="300"/>
              </a:spcAft>
              <a:buClr>
                <a:srgbClr val="DD6909"/>
              </a:buClr>
              <a:buNone/>
            </a:pPr>
            <a:r>
              <a:rPr lang="cs-CZ" dirty="0"/>
              <a:t>	b) celkem 750 000 eur na všechny pojistné události za kalendářní </a:t>
            </a:r>
            <a:r>
              <a:rPr lang="cs-CZ" dirty="0" smtClean="0"/>
              <a:t>rok</a:t>
            </a:r>
            <a:endParaRPr lang="cs-CZ" dirty="0"/>
          </a:p>
          <a:p>
            <a:pPr marL="342900" lvl="1" indent="-342900">
              <a:spcAft>
                <a:spcPts val="3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000" dirty="0"/>
              <a:t>personální předpoklady </a:t>
            </a:r>
            <a:r>
              <a:rPr lang="cs-CZ" dirty="0"/>
              <a:t>– vedoucí osoby, které se přímo podílejí na zprostředkování SU nebo na řízení nebo kontrole této činnosti</a:t>
            </a:r>
          </a:p>
          <a:p>
            <a:pPr marL="0" lvl="1" indent="0">
              <a:buClr>
                <a:srgbClr val="DD6909"/>
              </a:buClr>
              <a:buNone/>
            </a:pPr>
            <a:endParaRPr lang="cs-CZ" sz="21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ovinnosti samostatného zprostředkovatele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76914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 marL="342900" lvl="1" indent="-342900" algn="just"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200" dirty="0" smtClean="0"/>
              <a:t>zprostředkování na základě písemné smlouvy </a:t>
            </a:r>
            <a:r>
              <a:rPr lang="cs-CZ" sz="2200" u="sng" dirty="0" smtClean="0"/>
              <a:t>výhradně</a:t>
            </a:r>
            <a:r>
              <a:rPr lang="cs-CZ" sz="2200" dirty="0" smtClean="0"/>
              <a:t> pro jednoho zastoupeného (poskytovatele nebo samostatného zprostředkovatele)</a:t>
            </a:r>
          </a:p>
          <a:p>
            <a:pPr marL="342900" lvl="1" indent="-342900" algn="just"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200" dirty="0" smtClean="0"/>
              <a:t>oznamovací režim – oprávnění </a:t>
            </a:r>
            <a:r>
              <a:rPr lang="cs-CZ" sz="2200" dirty="0"/>
              <a:t>na 1 </a:t>
            </a:r>
            <a:r>
              <a:rPr lang="cs-CZ" sz="2200" dirty="0" smtClean="0"/>
              <a:t>rok</a:t>
            </a:r>
          </a:p>
          <a:p>
            <a:pPr marL="342900" lvl="1" indent="-342900"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200" dirty="0" smtClean="0"/>
              <a:t>zápis </a:t>
            </a:r>
            <a:r>
              <a:rPr lang="cs-CZ" sz="2200" dirty="0"/>
              <a:t>do </a:t>
            </a:r>
            <a:r>
              <a:rPr lang="cs-CZ" sz="2200" dirty="0" smtClean="0"/>
              <a:t>registru na základě oznámení zastoupeného</a:t>
            </a:r>
            <a:endParaRPr lang="cs-CZ" sz="22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501122" cy="557824"/>
          </a:xfrm>
        </p:spPr>
        <p:txBody>
          <a:bodyPr/>
          <a:lstStyle/>
          <a:p>
            <a:r>
              <a:rPr lang="cs-CZ" dirty="0" smtClean="0"/>
              <a:t>Vázaný zástupce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5816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2060848"/>
            <a:ext cx="8285168" cy="4392488"/>
          </a:xfrm>
        </p:spPr>
        <p:txBody>
          <a:bodyPr>
            <a:normAutofit/>
          </a:bodyPr>
          <a:lstStyle/>
          <a:p>
            <a:pPr marL="342900" lvl="1" indent="-342900" algn="just"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200" dirty="0"/>
              <a:t>z</a:t>
            </a:r>
            <a:r>
              <a:rPr lang="cs-CZ" sz="2200" dirty="0" smtClean="0"/>
              <a:t>prostředkovává vázaný spotřebitelský úvěr určený k financování jím prodávaného zboží nebo jím poskytované služby</a:t>
            </a:r>
          </a:p>
          <a:p>
            <a:pPr marL="342900" lvl="1" indent="-342900" algn="just"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200" dirty="0" smtClean="0"/>
              <a:t>zprostředkování výhradně na základě písemné smlouvy uzavřené se zastoupeným (poskytovatelem) </a:t>
            </a:r>
          </a:p>
          <a:p>
            <a:pPr marL="342900" lvl="1" indent="-342900" algn="just"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200" dirty="0" smtClean="0"/>
              <a:t>oznamovací režim – oprávnění </a:t>
            </a:r>
            <a:r>
              <a:rPr lang="cs-CZ" sz="2200" dirty="0"/>
              <a:t>na 1 </a:t>
            </a:r>
            <a:r>
              <a:rPr lang="cs-CZ" sz="2200" dirty="0" smtClean="0"/>
              <a:t>rok</a:t>
            </a:r>
          </a:p>
          <a:p>
            <a:pPr marL="342900" lvl="1" indent="-342900"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200" dirty="0"/>
              <a:t>z</a:t>
            </a:r>
            <a:r>
              <a:rPr lang="cs-CZ" sz="2200" dirty="0" smtClean="0"/>
              <a:t>ápis </a:t>
            </a:r>
            <a:r>
              <a:rPr lang="cs-CZ" sz="2200" dirty="0"/>
              <a:t>do </a:t>
            </a:r>
            <a:r>
              <a:rPr lang="cs-CZ" sz="2200" dirty="0" smtClean="0"/>
              <a:t>registru na základě oznámení daného zastoupeného</a:t>
            </a:r>
          </a:p>
          <a:p>
            <a:pPr marL="0" lvl="1" indent="0">
              <a:buClr>
                <a:srgbClr val="DD6909"/>
              </a:buClr>
              <a:buNone/>
            </a:pPr>
            <a:endParaRPr lang="cs-CZ" sz="1500" dirty="0">
              <a:solidFill>
                <a:schemeClr val="tx1"/>
              </a:solidFill>
            </a:endParaRPr>
          </a:p>
          <a:p>
            <a:pPr marL="0" lvl="1" indent="0">
              <a:buClr>
                <a:srgbClr val="DD6909"/>
              </a:buCl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501122" cy="504056"/>
          </a:xfrm>
        </p:spPr>
        <p:txBody>
          <a:bodyPr/>
          <a:lstStyle/>
          <a:p>
            <a:r>
              <a:rPr lang="cs-CZ" sz="2700" dirty="0" smtClean="0"/>
              <a:t>Zprostředkovatel vázaného spotřebitelského úvěru</a:t>
            </a: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18937091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t</a:t>
            </a:r>
            <a:r>
              <a:rPr lang="cs-CZ" dirty="0" smtClean="0"/>
              <a:t>ransponovat směrnici </a:t>
            </a:r>
            <a:r>
              <a:rPr lang="cs-CZ" dirty="0"/>
              <a:t>Evropského parlamentu a Rady 2014/17/EU o smlouvách o spotřebitelském úvěru na nemovitosti určené k </a:t>
            </a:r>
            <a:r>
              <a:rPr lang="cs-CZ" dirty="0" smtClean="0"/>
              <a:t>bydlení (MCD)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zlepšit kvalitu služeb poskytovaných na retailovém úvěrovém trhu a omezit výskyt nezodpovědného </a:t>
            </a:r>
            <a:r>
              <a:rPr lang="cs-CZ" dirty="0" smtClean="0"/>
              <a:t>půjčování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sjednotit právní úpravu distribuce úvěrů pro spotřebitele a sblížit jí s principy regulace v ostatních sektorech finančního </a:t>
            </a:r>
            <a:r>
              <a:rPr lang="cs-CZ" dirty="0" smtClean="0"/>
              <a:t>trhu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</a:t>
            </a:r>
            <a:r>
              <a:rPr lang="cs-CZ" dirty="0" smtClean="0"/>
              <a:t>avržená účinnost zákona =&gt; </a:t>
            </a:r>
            <a:r>
              <a:rPr lang="cs-CZ" dirty="0"/>
              <a:t>21. března </a:t>
            </a:r>
            <a:r>
              <a:rPr lang="cs-CZ" dirty="0" smtClean="0"/>
              <a:t>2016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 smtClean="0"/>
              <a:t>Cíle nové české regulace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3369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607900" cy="4536504"/>
          </a:xfrm>
        </p:spPr>
        <p:txBody>
          <a:bodyPr>
            <a:normAutofit/>
          </a:bodyPr>
          <a:lstStyle/>
          <a:p>
            <a:pPr marL="342900" lvl="1" indent="-342900"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400" dirty="0" smtClean="0"/>
              <a:t>důvěryhodnost</a:t>
            </a:r>
          </a:p>
          <a:p>
            <a:pPr marL="355600" lvl="1" indent="365125"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sz="2000" dirty="0" smtClean="0"/>
              <a:t>(plně </a:t>
            </a:r>
            <a:r>
              <a:rPr lang="cs-CZ" sz="2000" dirty="0"/>
              <a:t>svéprávná), dává předpoklad k řádnému </a:t>
            </a:r>
            <a:r>
              <a:rPr lang="cs-CZ" sz="2000" dirty="0" smtClean="0"/>
              <a:t>provozování činnosti</a:t>
            </a:r>
            <a:endParaRPr lang="cs-CZ" sz="2000" dirty="0"/>
          </a:p>
          <a:p>
            <a:pPr marL="342900" lvl="1" indent="-342900">
              <a:spcBef>
                <a:spcPts val="1200"/>
              </a:spcBef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400" dirty="0" smtClean="0"/>
              <a:t>odborná </a:t>
            </a:r>
            <a:r>
              <a:rPr lang="cs-CZ" sz="2400" dirty="0"/>
              <a:t>způsobilost </a:t>
            </a:r>
            <a:endParaRPr lang="cs-CZ" sz="2400" dirty="0" smtClean="0"/>
          </a:p>
          <a:p>
            <a:pPr marL="742950" lvl="2" indent="-342900"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sz="2000" dirty="0" smtClean="0"/>
              <a:t>všeobecné znalosti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/>
              <a:t>– vysvědčení o maturitní zkoušce</a:t>
            </a:r>
          </a:p>
          <a:p>
            <a:pPr marL="742950" lvl="2" indent="-342900"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sz="2000" dirty="0" smtClean="0"/>
              <a:t>odborné </a:t>
            </a:r>
            <a:r>
              <a:rPr lang="cs-CZ" sz="2000" dirty="0"/>
              <a:t>znalosti a dovednosti </a:t>
            </a:r>
            <a:r>
              <a:rPr lang="cs-CZ" sz="2000" dirty="0" smtClean="0"/>
              <a:t>– zkouška u akreditované osoby </a:t>
            </a:r>
            <a:endParaRPr lang="cs-CZ" sz="2000" dirty="0">
              <a:solidFill>
                <a:schemeClr val="tx1"/>
              </a:solidFill>
            </a:endParaRPr>
          </a:p>
          <a:p>
            <a:pPr marL="0" lvl="1" indent="0">
              <a:buClr>
                <a:srgbClr val="DD6909"/>
              </a:buClr>
              <a:buNone/>
            </a:pPr>
            <a:endParaRPr lang="cs-CZ" sz="2100" dirty="0"/>
          </a:p>
          <a:p>
            <a:pPr marL="457200" lvl="1" indent="0">
              <a:buClr>
                <a:srgbClr val="DD6909"/>
              </a:buClr>
              <a:buNone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u="sng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u="sng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ersonální předpoklady </a:t>
            </a:r>
            <a:r>
              <a:rPr lang="cs-CZ" sz="1200" b="0" dirty="0">
                <a:ea typeface="+mn-ea"/>
              </a:rPr>
              <a:t>- bankovní i nebankovní poskytovatelé a zprostředkovatelé</a:t>
            </a:r>
          </a:p>
        </p:txBody>
      </p:sp>
    </p:spTree>
    <p:extLst>
      <p:ext uri="{BB962C8B-B14F-4D97-AF65-F5344CB8AC3E}">
        <p14:creationId xmlns:p14="http://schemas.microsoft.com/office/powerpoint/2010/main" val="28292835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 marL="1168400" lvl="3" indent="0">
              <a:buClr>
                <a:srgbClr val="DD6909"/>
              </a:buClr>
              <a:buNone/>
            </a:pPr>
            <a:endParaRPr lang="cs-CZ" sz="1400" dirty="0">
              <a:solidFill>
                <a:srgbClr val="00B050"/>
              </a:solidFill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200" dirty="0">
                <a:ea typeface="+mj-ea"/>
              </a:rPr>
              <a:t>Pracovník – přímo se podílejí na poskytování / zprostředkování SÚ (</a:t>
            </a:r>
            <a:r>
              <a:rPr lang="cs-CZ" sz="2200" dirty="0" smtClean="0">
                <a:ea typeface="+mj-ea"/>
              </a:rPr>
              <a:t>pracovněprávní + obdobný </a:t>
            </a:r>
            <a:r>
              <a:rPr lang="cs-CZ" sz="2200" dirty="0">
                <a:ea typeface="+mj-ea"/>
              </a:rPr>
              <a:t>vztah, statutár, prokurista)</a:t>
            </a: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200" dirty="0">
                <a:ea typeface="+mj-ea"/>
              </a:rPr>
              <a:t>VEDOUCÍ osoby, které se přímo podílejí na tvorbě úvěrového produktu, poskytování SÚ a řízení a kontrole těchto činností + ti, kdo jsou ve styku s klientem</a:t>
            </a:r>
          </a:p>
          <a:p>
            <a:pPr marL="342900" lvl="1" indent="-342900"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sz="2200" dirty="0">
                <a:ea typeface="+mj-ea"/>
              </a:rPr>
              <a:t>Rozsah závisí na struktuře PO a rozdělení činností a odpovědnosti</a:t>
            </a:r>
          </a:p>
          <a:p>
            <a:pPr marL="0" lvl="1" indent="0">
              <a:buClr>
                <a:srgbClr val="DD6909"/>
              </a:buClr>
              <a:buNone/>
            </a:pP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268760"/>
            <a:ext cx="8501122" cy="576064"/>
          </a:xfrm>
        </p:spPr>
        <p:txBody>
          <a:bodyPr/>
          <a:lstStyle/>
          <a:p>
            <a:r>
              <a:rPr lang="cs-CZ" dirty="0" smtClean="0"/>
              <a:t>Kdo musí splňovat personální předpoklady?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42849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Stávající živnostenské oprávnění</a:t>
            </a:r>
          </a:p>
          <a:p>
            <a:pPr lvl="1" algn="just">
              <a:spcAft>
                <a:spcPts val="6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dirty="0"/>
              <a:t>do doby než ČNB rozhodne o žádosti, max.18 měsíců od účinnosti </a:t>
            </a:r>
          </a:p>
          <a:p>
            <a:pPr lvl="1" algn="just">
              <a:spcAft>
                <a:spcPts val="1200"/>
              </a:spcAft>
              <a:buClr>
                <a:srgbClr val="DD6909"/>
              </a:buClr>
              <a:buFont typeface="Arial" panose="020B0604020202020204" pitchFamily="34" charset="0"/>
              <a:buChar char="•"/>
            </a:pPr>
            <a:r>
              <a:rPr lang="cs-CZ" dirty="0"/>
              <a:t>žádost o udělení oprávnění podat do 3 měsíců od účinnosti </a:t>
            </a:r>
            <a:r>
              <a:rPr lang="cs-CZ" dirty="0" smtClean="0"/>
              <a:t>zákona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Prokazování kvalifikace</a:t>
            </a:r>
          </a:p>
          <a:p>
            <a:pPr lvl="1" algn="just">
              <a:spcAft>
                <a:spcPts val="0"/>
              </a:spcAft>
              <a:buClr>
                <a:srgbClr val="DD6909"/>
              </a:buClr>
            </a:pPr>
            <a:r>
              <a:rPr lang="cs-CZ" dirty="0"/>
              <a:t>Všeobecné znalosti </a:t>
            </a:r>
          </a:p>
          <a:p>
            <a:pPr lvl="2" indent="-285750" algn="just">
              <a:buClr>
                <a:srgbClr val="DD6909"/>
              </a:buClr>
              <a:buFont typeface="Arial" panose="020B0604020202020204" pitchFamily="34" charset="0"/>
              <a:buChar char="•"/>
              <a:tabLst>
                <a:tab pos="1077913" algn="l"/>
              </a:tabLst>
            </a:pPr>
            <a:r>
              <a:rPr lang="cs-CZ" dirty="0"/>
              <a:t>doklad do 42 měsíců po účinnosti</a:t>
            </a:r>
          </a:p>
          <a:p>
            <a:pPr lvl="2" indent="-285750" algn="just">
              <a:spcAft>
                <a:spcPts val="600"/>
              </a:spcAft>
              <a:buClr>
                <a:srgbClr val="DD6909"/>
              </a:buClr>
              <a:buFont typeface="Arial" panose="020B0604020202020204" pitchFamily="34" charset="0"/>
              <a:buChar char="•"/>
              <a:tabLst>
                <a:tab pos="1077913" algn="l"/>
              </a:tabLst>
            </a:pPr>
            <a:r>
              <a:rPr lang="cs-CZ" dirty="0"/>
              <a:t>praxe delší než 5 let – bez nutnosti </a:t>
            </a:r>
            <a:r>
              <a:rPr lang="cs-CZ" dirty="0" smtClean="0"/>
              <a:t>dokládat</a:t>
            </a:r>
          </a:p>
          <a:p>
            <a:pPr lvl="1" algn="just">
              <a:spcAft>
                <a:spcPts val="0"/>
              </a:spcAft>
              <a:buClr>
                <a:srgbClr val="DD6909"/>
              </a:buClr>
            </a:pPr>
            <a:r>
              <a:rPr lang="cs-CZ" dirty="0" smtClean="0"/>
              <a:t>Odborné </a:t>
            </a:r>
            <a:r>
              <a:rPr lang="cs-CZ" dirty="0"/>
              <a:t>znalosti a dovednosti </a:t>
            </a:r>
          </a:p>
          <a:p>
            <a:pPr lvl="2" indent="-285750" algn="just">
              <a:buClr>
                <a:srgbClr val="DD6909"/>
              </a:buClr>
              <a:buFont typeface="Arial" panose="020B0604020202020204" pitchFamily="34" charset="0"/>
              <a:buChar char="•"/>
              <a:tabLst>
                <a:tab pos="1077913" algn="l"/>
              </a:tabLst>
            </a:pPr>
            <a:r>
              <a:rPr lang="cs-CZ" dirty="0"/>
              <a:t>do 24 měsíců po účinnosti – místo zkoušky pracovníků čestné </a:t>
            </a:r>
            <a:r>
              <a:rPr lang="cs-CZ" dirty="0" smtClean="0"/>
              <a:t>prohlášení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 smtClean="0"/>
              <a:t>Přechodná ustanovení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44711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996952"/>
            <a:ext cx="7772400" cy="792087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Děkuji za pozornost</a:t>
            </a:r>
            <a:endParaRPr lang="cs-CZ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789040"/>
            <a:ext cx="6400800" cy="1615741"/>
          </a:xfrm>
        </p:spPr>
        <p:txBody>
          <a:bodyPr>
            <a:normAutofit fontScale="92500" lnSpcReduction="20000"/>
          </a:bodyPr>
          <a:lstStyle/>
          <a:p>
            <a:endParaRPr lang="cs-CZ" sz="800" b="1" spc="90" dirty="0" smtClean="0">
              <a:solidFill>
                <a:prstClr val="white">
                  <a:lumMod val="50000"/>
                </a:prstClr>
              </a:solidFill>
              <a:latin typeface="Arial" charset="0"/>
            </a:endParaRPr>
          </a:p>
          <a:p>
            <a:r>
              <a:rPr lang="cs-CZ" sz="2600" b="1" spc="90" dirty="0" smtClean="0">
                <a:solidFill>
                  <a:prstClr val="white">
                    <a:lumMod val="50000"/>
                  </a:prstClr>
                </a:solidFill>
                <a:latin typeface="Arial" charset="0"/>
              </a:rPr>
              <a:t>Mgr. Robert Němec, LL.M.</a:t>
            </a:r>
          </a:p>
          <a:p>
            <a:endParaRPr lang="cs-CZ" sz="1500" b="1" spc="90" dirty="0" smtClean="0">
              <a:solidFill>
                <a:prstClr val="white">
                  <a:lumMod val="50000"/>
                </a:prstClr>
              </a:solidFill>
              <a:latin typeface="Arial" charset="0"/>
            </a:endParaRPr>
          </a:p>
          <a:p>
            <a:r>
              <a:rPr lang="cs-CZ" sz="1500" spc="90" dirty="0" smtClean="0">
                <a:solidFill>
                  <a:schemeClr val="tx2"/>
                </a:solidFill>
                <a:latin typeface="Arial" charset="0"/>
              </a:rPr>
              <a:t>s využitím podkladů</a:t>
            </a:r>
            <a:endParaRPr lang="cs-CZ" sz="1500" spc="90" dirty="0">
              <a:solidFill>
                <a:schemeClr val="tx2"/>
              </a:solidFill>
              <a:latin typeface="Arial" charset="0"/>
            </a:endParaRPr>
          </a:p>
          <a:p>
            <a:endParaRPr lang="cs-CZ" sz="800" spc="90" dirty="0" smtClean="0">
              <a:solidFill>
                <a:schemeClr val="tx2"/>
              </a:solidFill>
              <a:latin typeface="Arial" charset="0"/>
            </a:endParaRPr>
          </a:p>
          <a:p>
            <a:endParaRPr lang="cs-CZ" sz="800" spc="90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cs-CZ" sz="1500" spc="90" dirty="0" smtClean="0">
                <a:solidFill>
                  <a:schemeClr val="tx2"/>
                </a:solidFill>
                <a:latin typeface="Arial" charset="0"/>
              </a:rPr>
              <a:t>JUDr. Petra Bezoušky Ph.D.</a:t>
            </a:r>
          </a:p>
          <a:p>
            <a:r>
              <a:rPr lang="cs-CZ" sz="1500" spc="90" dirty="0" smtClean="0">
                <a:solidFill>
                  <a:schemeClr val="tx2"/>
                </a:solidFill>
                <a:latin typeface="Arial" charset="0"/>
              </a:rPr>
              <a:t>Mgr. Michaely </a:t>
            </a:r>
            <a:r>
              <a:rPr lang="cs-CZ" sz="1500" spc="90" dirty="0" err="1" smtClean="0">
                <a:solidFill>
                  <a:schemeClr val="tx2"/>
                </a:solidFill>
                <a:latin typeface="Arial" charset="0"/>
              </a:rPr>
              <a:t>Ericssonové</a:t>
            </a:r>
            <a:r>
              <a:rPr lang="cs-CZ" sz="1500" spc="90" dirty="0" smtClean="0">
                <a:solidFill>
                  <a:schemeClr val="tx2"/>
                </a:solidFill>
                <a:latin typeface="Arial" charset="0"/>
              </a:rPr>
              <a:t> </a:t>
            </a:r>
            <a:endParaRPr lang="cs-CZ" sz="1500" spc="90" dirty="0">
              <a:solidFill>
                <a:schemeClr val="tx2"/>
              </a:solidFill>
              <a:latin typeface="Arial" charset="0"/>
            </a:endParaRPr>
          </a:p>
          <a:p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5517232"/>
            <a:ext cx="73448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cs-CZ" sz="1400" spc="300" dirty="0">
                <a:solidFill>
                  <a:prstClr val="white">
                    <a:lumMod val="50000"/>
                  </a:prstClr>
                </a:solidFill>
                <a:latin typeface="Arial" charset="0"/>
                <a:cs typeface="Arial" charset="0"/>
              </a:rPr>
              <a:t>PRAHA | BRATISLAVA | </a:t>
            </a:r>
            <a:r>
              <a:rPr lang="cs-CZ" sz="1400" spc="300" dirty="0" smtClean="0">
                <a:solidFill>
                  <a:prstClr val="white">
                    <a:lumMod val="50000"/>
                  </a:prstClr>
                </a:solidFill>
                <a:latin typeface="Arial" charset="0"/>
                <a:cs typeface="Arial" charset="0"/>
              </a:rPr>
              <a:t>OSTRAVA</a:t>
            </a:r>
            <a:endParaRPr lang="cs-CZ" sz="1400" spc="300" dirty="0">
              <a:solidFill>
                <a:prstClr val="white">
                  <a:lumMod val="50000"/>
                </a:prstClr>
              </a:solidFill>
              <a:latin typeface="Arial" charset="0"/>
              <a:cs typeface="Arial" charset="0"/>
            </a:endParaRPr>
          </a:p>
          <a:p>
            <a:pPr algn="ctr" defTabSz="457200">
              <a:defRPr/>
            </a:pPr>
            <a:endParaRPr lang="cs-CZ" sz="1400" spc="300" dirty="0">
              <a:solidFill>
                <a:prstClr val="white">
                  <a:lumMod val="50000"/>
                </a:prstClr>
              </a:solidFill>
              <a:latin typeface="Arial" charset="0"/>
              <a:cs typeface="Arial" charset="0"/>
            </a:endParaRPr>
          </a:p>
          <a:p>
            <a:pPr algn="ctr" defTabSz="457200">
              <a:defRPr/>
            </a:pPr>
            <a:r>
              <a:rPr lang="cs-CZ" sz="1400" b="1" spc="300" dirty="0">
                <a:solidFill>
                  <a:prstClr val="white">
                    <a:lumMod val="50000"/>
                  </a:prstClr>
                </a:solidFill>
                <a:latin typeface="Arial" charset="0"/>
                <a:cs typeface="Arial" charset="0"/>
              </a:rPr>
              <a:t>www.prkpartners.com</a:t>
            </a:r>
          </a:p>
          <a:p>
            <a:pPr defTabSz="457200"/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290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8532"/>
            <a:ext cx="9144000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4"/>
          <p:cNvGrpSpPr/>
          <p:nvPr/>
        </p:nvGrpSpPr>
        <p:grpSpPr>
          <a:xfrm>
            <a:off x="430200" y="2277665"/>
            <a:ext cx="8283600" cy="3466103"/>
            <a:chOff x="430200" y="2204864"/>
            <a:chExt cx="8283600" cy="3466103"/>
          </a:xfrm>
        </p:grpSpPr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1830387" y="2204864"/>
              <a:ext cx="5616574" cy="2605301"/>
              <a:chOff x="1188050" y="2636912"/>
              <a:chExt cx="5615776" cy="2605428"/>
            </a:xfrm>
          </p:grpSpPr>
          <p:sp>
            <p:nvSpPr>
              <p:cNvPr id="19" name="Rectangle 6"/>
              <p:cNvSpPr txBox="1">
                <a:spLocks noChangeArrowheads="1"/>
              </p:cNvSpPr>
              <p:nvPr/>
            </p:nvSpPr>
            <p:spPr bwMode="auto">
              <a:xfrm>
                <a:off x="1188050" y="2636912"/>
                <a:ext cx="2928520" cy="1285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180975" indent="-180975" algn="ctr" defTabSz="457200">
                  <a:lnSpc>
                    <a:spcPct val="90000"/>
                  </a:lnSpc>
                  <a:spcBef>
                    <a:spcPct val="20000"/>
                  </a:spcBef>
                  <a:buClr>
                    <a:srgbClr val="D75500"/>
                  </a:buClr>
                  <a:defRPr/>
                </a:pPr>
                <a:r>
                  <a:rPr lang="cs-CZ" sz="1400" b="1" dirty="0" smtClean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Česká republika - Praha</a:t>
                </a:r>
                <a:endParaRPr lang="en-US" sz="1400" b="1" dirty="0">
                  <a:solidFill>
                    <a:srgbClr val="00426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 defTabSz="457200">
                  <a:lnSpc>
                    <a:spcPct val="90000"/>
                  </a:lnSpc>
                  <a:spcBef>
                    <a:spcPct val="20000"/>
                  </a:spcBef>
                  <a:defRPr/>
                </a:pPr>
                <a:endParaRPr lang="cs-CZ" sz="1200" dirty="0">
                  <a:solidFill>
                    <a:srgbClr val="00426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 algn="ctr" defTabSz="457200">
                  <a:lnSpc>
                    <a:spcPct val="90000"/>
                  </a:lnSpc>
                  <a:spcBef>
                    <a:spcPct val="20000"/>
                  </a:spcBef>
                  <a:defRPr/>
                </a:pPr>
                <a:r>
                  <a:rPr lang="cs-CZ" sz="1200" dirty="0" smtClean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Jáchymova</a:t>
                </a:r>
                <a:r>
                  <a:rPr lang="en-US" sz="1200" dirty="0" smtClean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1200" dirty="0" smtClean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26/</a:t>
                </a:r>
                <a:r>
                  <a:rPr lang="en-US" sz="1200" dirty="0" smtClean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110 00 </a:t>
                </a:r>
                <a:r>
                  <a:rPr lang="cs-CZ" sz="1200" dirty="0" smtClean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Praha </a:t>
                </a:r>
                <a:r>
                  <a:rPr lang="en-US" sz="1200" dirty="0" smtClean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sz="1200" dirty="0">
                  <a:solidFill>
                    <a:srgbClr val="00426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 algn="ctr" defTabSz="457200">
                  <a:lnSpc>
                    <a:spcPct val="90000"/>
                  </a:lnSpc>
                  <a:spcBef>
                    <a:spcPct val="20000"/>
                  </a:spcBef>
                  <a:defRPr/>
                </a:pPr>
                <a:r>
                  <a:rPr lang="cs-CZ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el: +420 221 430 111</a:t>
                </a:r>
              </a:p>
              <a:p>
                <a:pPr marL="342900" indent="-342900" algn="ctr" defTabSz="457200">
                  <a:lnSpc>
                    <a:spcPct val="90000"/>
                  </a:lnSpc>
                  <a:spcBef>
                    <a:spcPct val="20000"/>
                  </a:spcBef>
                  <a:defRPr/>
                </a:pPr>
                <a:r>
                  <a:rPr lang="cs-CZ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en-GB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-mail: </a:t>
                </a:r>
                <a:r>
                  <a:rPr lang="cs-CZ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prague</a:t>
                </a:r>
                <a:r>
                  <a:rPr lang="en-GB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@prkpartners.co</a:t>
                </a:r>
                <a:r>
                  <a:rPr lang="cs-CZ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endParaRPr lang="en-GB" sz="1200" dirty="0">
                  <a:solidFill>
                    <a:srgbClr val="00426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Text Box 12"/>
              <p:cNvSpPr txBox="1">
                <a:spLocks noChangeArrowheads="1"/>
              </p:cNvSpPr>
              <p:nvPr/>
            </p:nvSpPr>
            <p:spPr bwMode="auto">
              <a:xfrm>
                <a:off x="4140380" y="2636912"/>
                <a:ext cx="2663446" cy="13018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180975" indent="-180975" algn="ctr" defTabSz="457200">
                  <a:lnSpc>
                    <a:spcPct val="90000"/>
                  </a:lnSpc>
                  <a:spcBef>
                    <a:spcPct val="20000"/>
                  </a:spcBef>
                  <a:buClr>
                    <a:srgbClr val="D75500"/>
                  </a:buClr>
                  <a:defRPr/>
                </a:pPr>
                <a:r>
                  <a:rPr lang="cs-CZ" sz="1400" b="1" dirty="0" smtClean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Česká republika - Ostrava</a:t>
                </a:r>
                <a:endParaRPr lang="en-US" sz="1400" b="1" dirty="0">
                  <a:solidFill>
                    <a:srgbClr val="00426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457200">
                  <a:lnSpc>
                    <a:spcPct val="90000"/>
                  </a:lnSpc>
                  <a:spcBef>
                    <a:spcPct val="20000"/>
                  </a:spcBef>
                  <a:defRPr/>
                </a:pPr>
                <a:endParaRPr lang="cs-CZ" sz="1200" dirty="0">
                  <a:solidFill>
                    <a:srgbClr val="00426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 defTabSz="457200">
                  <a:lnSpc>
                    <a:spcPct val="90000"/>
                  </a:lnSpc>
                  <a:spcBef>
                    <a:spcPct val="20000"/>
                  </a:spcBef>
                  <a:defRPr/>
                </a:pPr>
                <a:r>
                  <a:rPr lang="cs-CZ" sz="1200" dirty="0" smtClean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28. října 3346/91, </a:t>
                </a:r>
                <a:r>
                  <a:rPr lang="cs-CZ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702 00 </a:t>
                </a:r>
                <a:r>
                  <a:rPr lang="cs-CZ" sz="1200" dirty="0" smtClean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Ostrava</a:t>
                </a:r>
                <a:endParaRPr lang="cs-CZ" sz="1200" dirty="0">
                  <a:solidFill>
                    <a:srgbClr val="00426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 defTabSz="457200">
                  <a:lnSpc>
                    <a:spcPct val="90000"/>
                  </a:lnSpc>
                  <a:spcBef>
                    <a:spcPct val="20000"/>
                  </a:spcBef>
                  <a:defRPr/>
                </a:pPr>
                <a:r>
                  <a:rPr lang="cs-CZ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el: +420 558 </a:t>
                </a:r>
                <a:r>
                  <a:rPr lang="cs-CZ" sz="1200" dirty="0" smtClean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889 099</a:t>
                </a:r>
                <a:endParaRPr lang="en-US" sz="1200" dirty="0">
                  <a:solidFill>
                    <a:srgbClr val="00426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 defTabSz="457200">
                  <a:lnSpc>
                    <a:spcPct val="90000"/>
                  </a:lnSpc>
                  <a:spcBef>
                    <a:spcPct val="20000"/>
                  </a:spcBef>
                  <a:defRPr/>
                </a:pPr>
                <a:r>
                  <a:rPr lang="cs-CZ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en-GB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-mail: </a:t>
                </a:r>
                <a:r>
                  <a:rPr lang="cs-CZ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ostrava</a:t>
                </a:r>
                <a:r>
                  <a:rPr lang="en-GB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@prkpartners.co</a:t>
                </a:r>
                <a:r>
                  <a:rPr lang="cs-CZ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endParaRPr lang="en-GB" sz="1200" dirty="0">
                  <a:solidFill>
                    <a:srgbClr val="00426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457200">
                  <a:lnSpc>
                    <a:spcPct val="90000"/>
                  </a:lnSpc>
                  <a:spcBef>
                    <a:spcPct val="20000"/>
                  </a:spcBef>
                  <a:defRPr/>
                </a:pPr>
                <a:endParaRPr lang="cs-CZ" sz="1200" dirty="0">
                  <a:solidFill>
                    <a:srgbClr val="00426E"/>
                  </a:solidFill>
                </a:endParaRPr>
              </a:p>
            </p:txBody>
          </p:sp>
          <p:sp>
            <p:nvSpPr>
              <p:cNvPr id="21" name="Rectangle 20"/>
              <p:cNvSpPr>
                <a:spLocks noChangeArrowheads="1"/>
              </p:cNvSpPr>
              <p:nvPr/>
            </p:nvSpPr>
            <p:spPr bwMode="auto">
              <a:xfrm>
                <a:off x="2057331" y="4143524"/>
                <a:ext cx="3887880" cy="10988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180975" indent="-180975" algn="ctr" defTabSz="457200">
                  <a:lnSpc>
                    <a:spcPct val="90000"/>
                  </a:lnSpc>
                  <a:spcBef>
                    <a:spcPct val="20000"/>
                  </a:spcBef>
                  <a:buClr>
                    <a:srgbClr val="D75500"/>
                  </a:buClr>
                  <a:defRPr/>
                </a:pPr>
                <a:r>
                  <a:rPr lang="cs-CZ" sz="1400" b="1" dirty="0" smtClean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Slovensko - Bratislava</a:t>
                </a:r>
                <a:endParaRPr lang="cs-CZ" sz="1200" b="1" dirty="0">
                  <a:solidFill>
                    <a:srgbClr val="00426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 defTabSz="457200">
                  <a:lnSpc>
                    <a:spcPct val="90000"/>
                  </a:lnSpc>
                  <a:spcBef>
                    <a:spcPct val="20000"/>
                  </a:spcBef>
                  <a:defRPr/>
                </a:pPr>
                <a:endParaRPr lang="cs-CZ" sz="1200" b="1" dirty="0">
                  <a:solidFill>
                    <a:srgbClr val="00426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 algn="ctr" defTabSz="457200">
                  <a:lnSpc>
                    <a:spcPct val="90000"/>
                  </a:lnSpc>
                  <a:spcBef>
                    <a:spcPct val="20000"/>
                  </a:spcBef>
                  <a:defRPr/>
                </a:pPr>
                <a:r>
                  <a:rPr lang="cs-CZ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Hurbanovo </a:t>
                </a:r>
                <a:r>
                  <a:rPr lang="cs-CZ" sz="1200" dirty="0" err="1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námestie</a:t>
                </a:r>
                <a:r>
                  <a:rPr lang="cs-CZ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3, 811 </a:t>
                </a:r>
                <a:r>
                  <a:rPr lang="cs-CZ" sz="1200" dirty="0" smtClean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06 Bratislava</a:t>
                </a:r>
                <a:endParaRPr lang="en-US" sz="1200" dirty="0">
                  <a:solidFill>
                    <a:srgbClr val="00426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 algn="ctr" defTabSz="457200">
                  <a:lnSpc>
                    <a:spcPct val="90000"/>
                  </a:lnSpc>
                  <a:spcBef>
                    <a:spcPct val="20000"/>
                  </a:spcBef>
                  <a:defRPr/>
                </a:pPr>
                <a:r>
                  <a:rPr lang="cs-CZ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el: </a:t>
                </a:r>
                <a:r>
                  <a:rPr lang="cs-CZ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+421 232 333 232</a:t>
                </a:r>
                <a:endParaRPr lang="en-US" sz="1200" dirty="0">
                  <a:solidFill>
                    <a:srgbClr val="00426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 algn="ctr" defTabSz="457200">
                  <a:lnSpc>
                    <a:spcPct val="90000"/>
                  </a:lnSpc>
                  <a:spcBef>
                    <a:spcPct val="20000"/>
                  </a:spcBef>
                  <a:defRPr/>
                </a:pPr>
                <a:r>
                  <a:rPr lang="cs-CZ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e-mail: bratislava</a:t>
                </a:r>
                <a:r>
                  <a:rPr lang="en-GB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@prkpartners.co</a:t>
                </a:r>
                <a:r>
                  <a:rPr lang="cs-CZ" sz="1200" dirty="0">
                    <a:solidFill>
                      <a:srgbClr val="00426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</a:p>
            </p:txBody>
          </p:sp>
        </p:grpSp>
        <p:sp>
          <p:nvSpPr>
            <p:cNvPr id="17" name="TextBox 6"/>
            <p:cNvSpPr txBox="1">
              <a:spLocks noChangeArrowheads="1"/>
            </p:cNvSpPr>
            <p:nvPr/>
          </p:nvSpPr>
          <p:spPr bwMode="auto">
            <a:xfrm>
              <a:off x="3132138" y="5332413"/>
              <a:ext cx="287972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457200"/>
              <a:r>
                <a:rPr lang="cs-CZ" sz="1600" b="1" dirty="0">
                  <a:solidFill>
                    <a:srgbClr val="00426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www.</a:t>
              </a:r>
              <a:r>
                <a:rPr lang="cs-CZ" sz="1600" b="1" dirty="0" err="1">
                  <a:solidFill>
                    <a:srgbClr val="00426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prkpartners.com</a:t>
              </a:r>
              <a:endParaRPr lang="cs-CZ" sz="1600" b="1" dirty="0">
                <a:solidFill>
                  <a:srgbClr val="00426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430200" y="5300663"/>
              <a:ext cx="8283600" cy="0"/>
            </a:xfrm>
            <a:prstGeom prst="line">
              <a:avLst/>
            </a:prstGeom>
            <a:ln w="19050">
              <a:solidFill>
                <a:srgbClr val="90909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itle 2"/>
          <p:cNvSpPr txBox="1">
            <a:spLocks/>
          </p:cNvSpPr>
          <p:nvPr/>
        </p:nvSpPr>
        <p:spPr bwMode="auto">
          <a:xfrm>
            <a:off x="428625" y="1143000"/>
            <a:ext cx="8501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800" b="1" dirty="0" smtClean="0">
                <a:solidFill>
                  <a:srgbClr val="E36C0A"/>
                </a:solidFill>
                <a:latin typeface="Arial" charset="0"/>
                <a:cs typeface="Arial" charset="0"/>
              </a:rPr>
              <a:t>Kontakty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000" b="1" dirty="0" smtClean="0">
                <a:solidFill>
                  <a:srgbClr val="00426E"/>
                </a:solidFill>
                <a:latin typeface="Arial" charset="0"/>
                <a:cs typeface="Arial" charset="0"/>
              </a:rPr>
              <a:t>PRK </a:t>
            </a:r>
            <a:r>
              <a:rPr lang="cs-CZ" sz="2000" b="1" dirty="0" err="1" smtClean="0">
                <a:solidFill>
                  <a:srgbClr val="00426E"/>
                </a:solidFill>
                <a:latin typeface="Arial" charset="0"/>
                <a:cs typeface="Arial" charset="0"/>
              </a:rPr>
              <a:t>Partners</a:t>
            </a:r>
            <a:endParaRPr lang="cs-CZ" sz="2000" b="1" dirty="0" smtClean="0">
              <a:solidFill>
                <a:srgbClr val="00426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5449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nepřehlednost </a:t>
            </a:r>
            <a:r>
              <a:rPr lang="cs-CZ" dirty="0"/>
              <a:t>trhu spotřebitelských </a:t>
            </a:r>
            <a:r>
              <a:rPr lang="cs-CZ" dirty="0" smtClean="0"/>
              <a:t>úvěrů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zneužívání </a:t>
            </a:r>
            <a:r>
              <a:rPr lang="cs-CZ" dirty="0"/>
              <a:t>sociální tísně </a:t>
            </a:r>
            <a:r>
              <a:rPr lang="cs-CZ" dirty="0" smtClean="0"/>
              <a:t>dlužníků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nekalé (klamavé, agresivní) obchodní praktiky při sjednávání </a:t>
            </a:r>
            <a:r>
              <a:rPr lang="cs-CZ" dirty="0" smtClean="0"/>
              <a:t>úvěrů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nedodržování, resp. nedůsledné dodržování povinnosti prověřit úvěruschopnost </a:t>
            </a:r>
            <a:r>
              <a:rPr lang="cs-CZ" dirty="0" smtClean="0"/>
              <a:t>dlužníka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regulatorní </a:t>
            </a:r>
            <a:r>
              <a:rPr lang="cs-CZ" dirty="0" smtClean="0"/>
              <a:t>arbitráž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slabé regulatorní požadavky na vstup osob do </a:t>
            </a:r>
            <a:r>
              <a:rPr lang="cs-CZ" dirty="0" smtClean="0"/>
              <a:t>odvětví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predátorské </a:t>
            </a:r>
            <a:r>
              <a:rPr lang="cs-CZ" dirty="0"/>
              <a:t>praktiky spojené s defaultem </a:t>
            </a:r>
            <a:r>
              <a:rPr lang="cs-CZ" dirty="0" smtClean="0"/>
              <a:t>spotřebitele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 smtClean="0"/>
              <a:t>Problémy v oblasti retailových úvěrů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91806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Clr>
                <a:srgbClr val="DD6909"/>
              </a:buClr>
              <a:buNone/>
            </a:pPr>
            <a:r>
              <a:rPr lang="cs-CZ" sz="2100" b="1" dirty="0" smtClean="0"/>
              <a:t>Co je to spotřebitelský úvěr</a:t>
            </a:r>
            <a:r>
              <a:rPr lang="cs-CZ" sz="2100" b="1" dirty="0" smtClean="0"/>
              <a:t>?</a:t>
            </a:r>
            <a:endParaRPr lang="cs-CZ" sz="2400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spotřebitelským úvěrem je odložená platba, peněžitá zápůjčka, úvěr nebo jiná obdobná finanční služba poskytovaná nebo zprostředkovaná spotřebiteli (§ 2 odst. 1)</a:t>
            </a:r>
          </a:p>
          <a:p>
            <a:pPr marL="0" indent="0">
              <a:buClr>
                <a:srgbClr val="DD6909"/>
              </a:buClr>
              <a:buNone/>
            </a:pPr>
            <a:endParaRPr lang="cs-CZ" sz="2100" dirty="0" smtClean="0"/>
          </a:p>
          <a:p>
            <a:pPr marL="0" indent="0">
              <a:spcAft>
                <a:spcPts val="600"/>
              </a:spcAft>
              <a:buClr>
                <a:srgbClr val="DD6909"/>
              </a:buClr>
              <a:buNone/>
            </a:pPr>
            <a:r>
              <a:rPr lang="cs-CZ" sz="2100" b="1" dirty="0" smtClean="0"/>
              <a:t>Co </a:t>
            </a:r>
            <a:r>
              <a:rPr lang="cs-CZ" sz="2100" b="1" dirty="0"/>
              <a:t>je to spotřebitelský úvěr na bydlení</a:t>
            </a:r>
            <a:r>
              <a:rPr lang="cs-CZ" sz="2100" b="1" dirty="0" smtClean="0"/>
              <a:t>?</a:t>
            </a: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zvláštní typ spotřebitelského úvěru </a:t>
            </a:r>
            <a:r>
              <a:rPr lang="cs-CZ" dirty="0" smtClean="0"/>
              <a:t>(§ 2 odst. 2, doposud </a:t>
            </a:r>
            <a:r>
              <a:rPr lang="cs-CZ" dirty="0"/>
              <a:t>vyloučen z působnosti zákona č. 145/2010 Sb.)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 smtClean="0"/>
              <a:t>Produktová regulace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973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680520"/>
          </a:xfrm>
        </p:spPr>
        <p:txBody>
          <a:bodyPr>
            <a:normAutofit fontScale="85000" lnSpcReduction="10000"/>
          </a:bodyPr>
          <a:lstStyle/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povinnost odborné péče (§ 75)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čestné, transparentní jednání zohledňující </a:t>
            </a:r>
            <a:r>
              <a:rPr lang="cs-CZ" dirty="0"/>
              <a:t>práva a zájmy </a:t>
            </a:r>
            <a:r>
              <a:rPr lang="cs-CZ" dirty="0" smtClean="0"/>
              <a:t>spotřebitele (§ 76 odst. 1)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nesmí </a:t>
            </a:r>
            <a:r>
              <a:rPr lang="cs-CZ" dirty="0" smtClean="0"/>
              <a:t>se používat </a:t>
            </a:r>
            <a:r>
              <a:rPr lang="cs-CZ" dirty="0"/>
              <a:t>nejasné, nepravdivé, zavádějící nebo klamavé </a:t>
            </a:r>
            <a:r>
              <a:rPr lang="cs-CZ" dirty="0" smtClean="0"/>
              <a:t>informace (§ 77 odst. 1)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nepoužívat </a:t>
            </a:r>
            <a:r>
              <a:rPr lang="cs-CZ" dirty="0"/>
              <a:t>formulace, které mohou u spotřebitele vyvolávat klamné očekávání týkající se dostupnosti spotřebitelského úvěru a výše jeho </a:t>
            </a:r>
            <a:r>
              <a:rPr lang="cs-CZ" dirty="0" smtClean="0"/>
              <a:t>nákladů (§ 77 odst. 2)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omezení užívání pojmu „nezávislý“ (§ 81)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omezení </a:t>
            </a:r>
            <a:r>
              <a:rPr lang="cs-CZ" dirty="0"/>
              <a:t>plateb před poskytnutím spotřebitelského </a:t>
            </a:r>
            <a:r>
              <a:rPr lang="cs-CZ" dirty="0" smtClean="0"/>
              <a:t>úvěru (§ 83)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informace dle zákona se poskytují bezplatně (§ 90)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 smtClean="0"/>
              <a:t>Pravidla jednání vůči spotřebitelům (pel mel)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15658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poskytovatel má povinnost informovat</a:t>
            </a:r>
            <a:r>
              <a:rPr lang="cs-CZ" dirty="0"/>
              <a:t>, jaké údaje </a:t>
            </a:r>
            <a:r>
              <a:rPr lang="cs-CZ" dirty="0" smtClean="0"/>
              <a:t>musí spotřebitel sdělit </a:t>
            </a:r>
            <a:r>
              <a:rPr lang="cs-CZ" dirty="0"/>
              <a:t>za účelem </a:t>
            </a:r>
            <a:r>
              <a:rPr lang="cs-CZ" dirty="0" smtClean="0"/>
              <a:t>posouzení </a:t>
            </a:r>
            <a:r>
              <a:rPr lang="cs-CZ" dirty="0"/>
              <a:t>jeho </a:t>
            </a:r>
            <a:r>
              <a:rPr lang="cs-CZ" dirty="0" smtClean="0"/>
              <a:t>úvěruschopnosti (§ 84 odst. 1)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údaje </a:t>
            </a:r>
            <a:r>
              <a:rPr lang="cs-CZ" dirty="0"/>
              <a:t>dodané spotřebitelem je poskytovatel </a:t>
            </a:r>
            <a:r>
              <a:rPr lang="cs-CZ" dirty="0" smtClean="0"/>
              <a:t>povinen </a:t>
            </a:r>
            <a:r>
              <a:rPr lang="cs-CZ" dirty="0"/>
              <a:t>náležitě </a:t>
            </a:r>
            <a:r>
              <a:rPr lang="cs-CZ" dirty="0" smtClean="0"/>
              <a:t>ověřit (§ 84 odst. 2 in fine)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smlouva </a:t>
            </a:r>
            <a:r>
              <a:rPr lang="cs-CZ" dirty="0"/>
              <a:t>o spotřebitelském úvěru na bydlení nemůže být zrušena pouze proto, že informace poskytnuté spotřebitelem </a:t>
            </a:r>
            <a:r>
              <a:rPr lang="cs-CZ" dirty="0" smtClean="0"/>
              <a:t>před </a:t>
            </a:r>
            <a:r>
              <a:rPr lang="cs-CZ" dirty="0"/>
              <a:t>uzavřením smlouvy o spotřebitelském úvěru byly </a:t>
            </a:r>
            <a:r>
              <a:rPr lang="cs-CZ" dirty="0" smtClean="0"/>
              <a:t>neúplné (§ 84 odst. 4)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 smtClean="0"/>
              <a:t>Informační povinnosti k úvěruschopnosti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7275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752528"/>
          </a:xfrm>
        </p:spPr>
        <p:txBody>
          <a:bodyPr>
            <a:normAutofit/>
          </a:bodyPr>
          <a:lstStyle/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</a:t>
            </a:r>
            <a:r>
              <a:rPr lang="cs-CZ" dirty="0" smtClean="0"/>
              <a:t>osouzení </a:t>
            </a:r>
            <a:r>
              <a:rPr lang="cs-CZ" dirty="0"/>
              <a:t>úvěruschopnosti </a:t>
            </a:r>
            <a:r>
              <a:rPr lang="cs-CZ" dirty="0" smtClean="0"/>
              <a:t>směřuje </a:t>
            </a:r>
            <a:r>
              <a:rPr lang="cs-CZ" dirty="0"/>
              <a:t>ke schopnosti spotřebitele pravidelně sjednaný spotřebitelský úvěr </a:t>
            </a:r>
            <a:r>
              <a:rPr lang="cs-CZ" dirty="0" smtClean="0"/>
              <a:t>splácet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poskytovatel je povinen vzít </a:t>
            </a:r>
            <a:r>
              <a:rPr lang="cs-CZ" dirty="0"/>
              <a:t>v potaz jak stávající situaci klienta, zejména jeho příjmy i výdaje, tak i skutečnosti, které lze na základě informací dostupných v době před uzavřením smlouvy s vysokou mírou pravděpodobnosti </a:t>
            </a:r>
            <a:r>
              <a:rPr lang="cs-CZ" dirty="0" smtClean="0"/>
              <a:t>očekávat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nevztahuje </a:t>
            </a:r>
            <a:r>
              <a:rPr lang="cs-CZ" dirty="0" smtClean="0"/>
              <a:t>se pouze </a:t>
            </a:r>
            <a:r>
              <a:rPr lang="cs-CZ" dirty="0"/>
              <a:t>na poskytnutí nového úvěru, ale též na významné navýšení celkové výše stávajícího </a:t>
            </a:r>
            <a:r>
              <a:rPr lang="cs-CZ" dirty="0" smtClean="0"/>
              <a:t>úvěru (§ 86 odst. 1)</a:t>
            </a: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 smtClean="0"/>
              <a:t>K vlastnímu posouzení úvěruschopnosti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83516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752528"/>
          </a:xfrm>
        </p:spPr>
        <p:txBody>
          <a:bodyPr>
            <a:normAutofit/>
          </a:bodyPr>
          <a:lstStyle/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neplatnost smlouvy (§ 87 odst. 1)</a:t>
            </a:r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 algn="just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spotřebitel </a:t>
            </a:r>
            <a:r>
              <a:rPr lang="cs-CZ" dirty="0"/>
              <a:t>je povinen vrátit celou poskytnutou </a:t>
            </a:r>
            <a:r>
              <a:rPr lang="cs-CZ" dirty="0" smtClean="0"/>
              <a:t>jistinu ve </a:t>
            </a:r>
            <a:r>
              <a:rPr lang="cs-CZ" dirty="0"/>
              <a:t>lhůtě podle svých </a:t>
            </a:r>
            <a:r>
              <a:rPr lang="cs-CZ" dirty="0" smtClean="0"/>
              <a:t>možností (§ 87 odst. 1 in fine)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557824"/>
          </a:xfrm>
        </p:spPr>
        <p:txBody>
          <a:bodyPr/>
          <a:lstStyle/>
          <a:p>
            <a:r>
              <a:rPr lang="cs-CZ" dirty="0" smtClean="0"/>
              <a:t>Sankce za nedostatečné posouzení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2344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2154</Words>
  <Application>Microsoft Office PowerPoint</Application>
  <PresentationFormat>On-screen Show (4:3)</PresentationFormat>
  <Paragraphs>331</Paragraphs>
  <Slides>34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Custom Design</vt:lpstr>
      <vt:lpstr>1_Custom Design</vt:lpstr>
      <vt:lpstr>Office Theme</vt:lpstr>
      <vt:lpstr>1_Office Theme</vt:lpstr>
      <vt:lpstr>2_Office Theme</vt:lpstr>
      <vt:lpstr>PowerPoint Presentation</vt:lpstr>
      <vt:lpstr>Oblast úpravy</vt:lpstr>
      <vt:lpstr>Cíle nové české regulace</vt:lpstr>
      <vt:lpstr>Problémy v oblasti retailových úvěrů</vt:lpstr>
      <vt:lpstr>Produktová regulace</vt:lpstr>
      <vt:lpstr>Pravidla jednání vůči spotřebitelům (pel mel)</vt:lpstr>
      <vt:lpstr>Informační povinnosti k úvěruschopnosti</vt:lpstr>
      <vt:lpstr>K vlastnímu posouzení úvěruschopnosti</vt:lpstr>
      <vt:lpstr>Sankce za nedostatečné posouzení</vt:lpstr>
      <vt:lpstr>Předsmluvní informace (výběr)</vt:lpstr>
      <vt:lpstr>Vlastní smlouva o spotřebitelském úvěru</vt:lpstr>
      <vt:lpstr>  </vt:lpstr>
      <vt:lpstr>Důsledky porušení požadavků na formu a obsah</vt:lpstr>
      <vt:lpstr>Některé smluvní podmínky</vt:lpstr>
      <vt:lpstr>Předčasné splacení spotřebitelského úvěru</vt:lpstr>
      <vt:lpstr>Výpověď spotřebitelského úvěru</vt:lpstr>
      <vt:lpstr>Prodlení spotřebitele</vt:lpstr>
      <vt:lpstr>Výkon zástavního práva</vt:lpstr>
      <vt:lpstr>RPSN</vt:lpstr>
      <vt:lpstr>Přechodná ustanovení</vt:lpstr>
      <vt:lpstr>Institucionální regulace</vt:lpstr>
      <vt:lpstr>Osoby oprávněné poskytovat spotřebitelský úvěr</vt:lpstr>
      <vt:lpstr>Nebankovní poskytovatel spotřebitelského úvěru</vt:lpstr>
      <vt:lpstr>Požadavky na výkon činnosti - postupy a pravidla  </vt:lpstr>
      <vt:lpstr>Osoby oprávněné zprostředkovávat spotřebitelský úvěr</vt:lpstr>
      <vt:lpstr>Samostatný zprostředkovatel</vt:lpstr>
      <vt:lpstr>Povinnosti samostatného zprostředkovatele</vt:lpstr>
      <vt:lpstr>Vázaný zástupce</vt:lpstr>
      <vt:lpstr>Zprostředkovatel vázaného spotřebitelského úvěru</vt:lpstr>
      <vt:lpstr>Personální předpoklady - bankovní i nebankovní poskytovatelé a zprostředkovatelé</vt:lpstr>
      <vt:lpstr>Kdo musí splňovat personální předpoklady?</vt:lpstr>
      <vt:lpstr>Přechodná ustanovení</vt:lpstr>
      <vt:lpstr>Děkuji za pozornost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Valued Acer Customer</dc:creator>
  <cp:lastModifiedBy>Sihelská Denisa</cp:lastModifiedBy>
  <cp:revision>346</cp:revision>
  <cp:lastPrinted>2016-01-20T11:16:11Z</cp:lastPrinted>
  <dcterms:created xsi:type="dcterms:W3CDTF">2011-10-11T06:18:29Z</dcterms:created>
  <dcterms:modified xsi:type="dcterms:W3CDTF">2016-04-06T12:15:13Z</dcterms:modified>
</cp:coreProperties>
</file>