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66" r:id="rId5"/>
    <p:sldId id="257" r:id="rId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ten\Desktop\Exekuce%20+%20oddlu&#382;en&#23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List1!$B$1</c:f>
              <c:strCache>
                <c:ptCount val="1"/>
                <c:pt idx="0">
                  <c:v>Vývoj počtu exekucí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List1!$A$2:$A$18</c:f>
              <c:numCache>
                <c:formatCode>@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List1!$B$2:$B$18</c:f>
              <c:numCache>
                <c:formatCode>General</c:formatCode>
                <c:ptCount val="17"/>
                <c:pt idx="0">
                  <c:v>4302</c:v>
                </c:pt>
                <c:pt idx="1">
                  <c:v>57954</c:v>
                </c:pt>
                <c:pt idx="2">
                  <c:v>132469</c:v>
                </c:pt>
                <c:pt idx="3">
                  <c:v>177060</c:v>
                </c:pt>
                <c:pt idx="4">
                  <c:v>270480</c:v>
                </c:pt>
                <c:pt idx="5">
                  <c:v>309457</c:v>
                </c:pt>
                <c:pt idx="6">
                  <c:v>427800</c:v>
                </c:pt>
                <c:pt idx="7">
                  <c:v>554128</c:v>
                </c:pt>
                <c:pt idx="8">
                  <c:v>760923</c:v>
                </c:pt>
                <c:pt idx="9">
                  <c:v>740568</c:v>
                </c:pt>
                <c:pt idx="10">
                  <c:v>959538</c:v>
                </c:pt>
                <c:pt idx="11">
                  <c:v>883484</c:v>
                </c:pt>
                <c:pt idx="12">
                  <c:v>775946</c:v>
                </c:pt>
                <c:pt idx="13">
                  <c:v>878496</c:v>
                </c:pt>
                <c:pt idx="14">
                  <c:v>782000</c:v>
                </c:pt>
                <c:pt idx="15">
                  <c:v>832000</c:v>
                </c:pt>
                <c:pt idx="16">
                  <c:v>863000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062528"/>
        <c:axId val="83009920"/>
      </c:lineChart>
      <c:lineChart>
        <c:grouping val="standard"/>
        <c:varyColors val="0"/>
        <c:ser>
          <c:idx val="0"/>
          <c:order val="1"/>
          <c:tx>
            <c:strRef>
              <c:f>List1!$F$1</c:f>
              <c:strCache>
                <c:ptCount val="1"/>
                <c:pt idx="0">
                  <c:v>Počet podaných návrhů na oddlužení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List1!$E$2:$E$18</c:f>
              <c:numCache>
                <c:formatCode>@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List1!$F$2:$F$18</c:f>
              <c:numCache>
                <c:formatCode>General</c:formatCode>
                <c:ptCount val="17"/>
                <c:pt idx="7">
                  <c:v>1578</c:v>
                </c:pt>
                <c:pt idx="8">
                  <c:v>3687</c:v>
                </c:pt>
                <c:pt idx="9">
                  <c:v>9396</c:v>
                </c:pt>
                <c:pt idx="10">
                  <c:v>16568</c:v>
                </c:pt>
                <c:pt idx="11">
                  <c:v>25517</c:v>
                </c:pt>
                <c:pt idx="12">
                  <c:v>30029</c:v>
                </c:pt>
                <c:pt idx="13">
                  <c:v>29967</c:v>
                </c:pt>
                <c:pt idx="14">
                  <c:v>28495</c:v>
                </c:pt>
                <c:pt idx="15">
                  <c:v>26497</c:v>
                </c:pt>
                <c:pt idx="16">
                  <c:v>20942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012992"/>
        <c:axId val="83011456"/>
      </c:lineChart>
      <c:catAx>
        <c:axId val="81062528"/>
        <c:scaling>
          <c:orientation val="minMax"/>
        </c:scaling>
        <c:delete val="0"/>
        <c:axPos val="b"/>
        <c:numFmt formatCode="@" sourceLinked="1"/>
        <c:majorTickMark val="none"/>
        <c:minorTickMark val="none"/>
        <c:tickLblPos val="nextTo"/>
        <c:crossAx val="83009920"/>
        <c:crosses val="autoZero"/>
        <c:auto val="1"/>
        <c:lblAlgn val="ctr"/>
        <c:lblOffset val="100"/>
        <c:noMultiLvlLbl val="0"/>
      </c:catAx>
      <c:valAx>
        <c:axId val="8300992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81062528"/>
        <c:crosses val="autoZero"/>
        <c:crossBetween val="between"/>
      </c:valAx>
      <c:valAx>
        <c:axId val="8301145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83012992"/>
        <c:crosses val="max"/>
        <c:crossBetween val="between"/>
      </c:valAx>
      <c:catAx>
        <c:axId val="83012992"/>
        <c:scaling>
          <c:orientation val="minMax"/>
        </c:scaling>
        <c:delete val="1"/>
        <c:axPos val="b"/>
        <c:numFmt formatCode="@" sourceLinked="1"/>
        <c:majorTickMark val="out"/>
        <c:minorTickMark val="none"/>
        <c:tickLblPos val="nextTo"/>
        <c:crossAx val="83011456"/>
        <c:crosses val="autoZero"/>
        <c:auto val="1"/>
        <c:lblAlgn val="ctr"/>
        <c:lblOffset val="100"/>
        <c:noMultiLvlLbl val="0"/>
      </c:catAx>
      <c:spPr>
        <a:ln w="57150">
          <a:solidFill>
            <a:schemeClr val="bg1"/>
          </a:solidFill>
        </a:ln>
      </c:spPr>
    </c:plotArea>
    <c:plotVisOnly val="1"/>
    <c:dispBlanksAs val="gap"/>
    <c:showDLblsOverMax val="0"/>
  </c:chart>
  <c:spPr>
    <a:ln w="57150">
      <a:solidFill>
        <a:schemeClr val="tx1"/>
      </a:solidFill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21.6.2018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1804" y="2852936"/>
            <a:ext cx="7772400" cy="1470025"/>
          </a:xfrm>
        </p:spPr>
        <p:txBody>
          <a:bodyPr/>
          <a:lstStyle/>
          <a:p>
            <a:r>
              <a:rPr lang="cs-CZ" dirty="0" smtClean="0"/>
              <a:t>Grafy k tiskové konferenci</a:t>
            </a:r>
            <a:endParaRPr lang="cs-CZ" dirty="0"/>
          </a:p>
        </p:txBody>
      </p:sp>
      <p:pic>
        <p:nvPicPr>
          <p:cNvPr id="1026" name="Picture 2" descr="C:\Users\koten\Desktop\insolcentrum_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276872"/>
            <a:ext cx="4392488" cy="522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769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3885614"/>
              </p:ext>
            </p:extLst>
          </p:nvPr>
        </p:nvGraphicFramePr>
        <p:xfrm>
          <a:off x="0" y="692696"/>
          <a:ext cx="9139808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79512" y="147989"/>
            <a:ext cx="345638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Vývoj počtu exekucí od roku 2001-2017</a:t>
            </a:r>
            <a:endParaRPr lang="cs-CZ" sz="1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782228" y="147989"/>
            <a:ext cx="4176465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Počet podaných návrhů na oddlužení 2008-2017</a:t>
            </a:r>
            <a:endParaRPr lang="cs-CZ" sz="16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486036" y="6550223"/>
            <a:ext cx="4534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 dat: Exekutorská komora, Aktuálně.cz, Česká televize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66708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koten\Desktop\čnb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10" y="548680"/>
            <a:ext cx="8929204" cy="5733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960144" y="6301003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ČNB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3027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oten\Desktop\bs_graf_3_c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011" y="1412776"/>
            <a:ext cx="6333439" cy="4125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884659" y="5577415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ČNB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616406" y="659485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Úvěry rezidentským domácnostem podle účelu (mld. Kč) a podíl nevýkonných úvěrů (%)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4556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oten\Desktop\IMG graph 1 news Arrear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25" y="620688"/>
            <a:ext cx="6833255" cy="601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koten\Desktop\PAV6e407f_dat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814" y="620688"/>
            <a:ext cx="1857848" cy="601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66920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47</Words>
  <Application>Microsoft Office PowerPoint</Application>
  <PresentationFormat>Předvádění na obrazovce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Grafy k tiskové konferenci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Grafy k tiskové konferenci</dc:title>
  <dc:creator>Marek Koten</dc:creator>
  <cp:lastModifiedBy>Marek Koten</cp:lastModifiedBy>
  <cp:revision>15</cp:revision>
  <cp:lastPrinted>2018-06-21T08:18:59Z</cp:lastPrinted>
  <dcterms:created xsi:type="dcterms:W3CDTF">2018-06-20T10:35:48Z</dcterms:created>
  <dcterms:modified xsi:type="dcterms:W3CDTF">2018-06-21T13:19:53Z</dcterms:modified>
</cp:coreProperties>
</file>